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0" r:id="rId3"/>
  </p:sldMasterIdLst>
  <p:notesMasterIdLst>
    <p:notesMasterId r:id="rId5"/>
  </p:notesMasterIdLst>
  <p:sldIdLst>
    <p:sldId id="359" r:id="rId4"/>
    <p:sldId id="360" r:id="rId6"/>
    <p:sldId id="288" r:id="rId7"/>
    <p:sldId id="261" r:id="rId8"/>
    <p:sldId id="260" r:id="rId9"/>
    <p:sldId id="381" r:id="rId10"/>
    <p:sldId id="289" r:id="rId11"/>
    <p:sldId id="269" r:id="rId12"/>
    <p:sldId id="361" r:id="rId13"/>
    <p:sldId id="295" r:id="rId14"/>
    <p:sldId id="267" r:id="rId15"/>
    <p:sldId id="265" r:id="rId16"/>
    <p:sldId id="296" r:id="rId17"/>
    <p:sldId id="276" r:id="rId18"/>
    <p:sldId id="362" r:id="rId19"/>
    <p:sldId id="363" r:id="rId20"/>
    <p:sldId id="364" r:id="rId21"/>
    <p:sldId id="365" r:id="rId22"/>
    <p:sldId id="367" r:id="rId23"/>
    <p:sldId id="302" r:id="rId24"/>
    <p:sldId id="275" r:id="rId25"/>
    <p:sldId id="382" r:id="rId26"/>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14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96351" autoAdjust="0"/>
  </p:normalViewPr>
  <p:slideViewPr>
    <p:cSldViewPr snapToGrid="0" showGuides="1">
      <p:cViewPr varScale="1">
        <p:scale>
          <a:sx n="84" d="100"/>
          <a:sy n="84" d="100"/>
        </p:scale>
        <p:origin x="610" y="82"/>
      </p:cViewPr>
      <p:guideLst>
        <p:guide orient="horz" pos="2197"/>
        <p:guide pos="3815"/>
      </p:guideLst>
    </p:cSldViewPr>
  </p:slideViewPr>
  <p:notesTextViewPr>
    <p:cViewPr>
      <p:scale>
        <a:sx n="1" d="1"/>
        <a:sy n="1" d="1"/>
      </p:scale>
      <p:origin x="0" y="0"/>
    </p:cViewPr>
  </p:notesTextViewPr>
  <p:sorterViewPr>
    <p:cViewPr>
      <p:scale>
        <a:sx n="100" d="100"/>
        <a:sy n="10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0" Type="http://schemas.openxmlformats.org/officeDocument/2006/relationships/tags" Target="tags/tag1.xml"/><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2.png>
</file>

<file path=ppt/media/image3.png>
</file>

<file path=ppt/media/image4.wdp>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EA6F3-4DFC-43C6-AD2D-8165C2CA808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3A5C2A-718A-4962-9B43-E65888496CD4}"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模板来自于： 第一</a:t>
            </a:r>
            <a:r>
              <a:rPr lang="en-US" altLang="zh-CN" dirty="0"/>
              <a:t>PPT https://www.1ppt.com/</a:t>
            </a:r>
            <a:endParaRPr lang="en-US" altLang="zh-CN" dirty="0"/>
          </a:p>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www.1ppt.com/hangye/"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首尾页">
    <p:bg>
      <p:bgPr>
        <a:blipFill dpi="0" rotWithShape="1">
          <a:blip r:embed="rId2">
            <a:lum/>
          </a:blip>
          <a:stretch>
            <a:fillRect l="-10000" r="-10000"/>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biLevel thresh="25000"/>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1019569" y="1034271"/>
            <a:ext cx="4049395" cy="4049395"/>
          </a:xfrm>
          <a:prstGeom prst="rect">
            <a:avLst/>
          </a:prstGeom>
        </p:spPr>
      </p:pic>
      <p:grpSp>
        <p:nvGrpSpPr>
          <p:cNvPr id="3" name="组合 2"/>
          <p:cNvGrpSpPr/>
          <p:nvPr userDrawn="1"/>
        </p:nvGrpSpPr>
        <p:grpSpPr>
          <a:xfrm>
            <a:off x="4609465" y="2141855"/>
            <a:ext cx="7581900" cy="5080"/>
            <a:chOff x="7259" y="3373"/>
            <a:chExt cx="11940" cy="8"/>
          </a:xfrm>
        </p:grpSpPr>
        <p:cxnSp>
          <p:nvCxnSpPr>
            <p:cNvPr id="4" name="直接连接符 3"/>
            <p:cNvCxnSpPr/>
            <p:nvPr/>
          </p:nvCxnSpPr>
          <p:spPr>
            <a:xfrm>
              <a:off x="7259" y="3373"/>
              <a:ext cx="7551" cy="9"/>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4285" y="3373"/>
              <a:ext cx="491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userDrawn="1"/>
        </p:nvGrpSpPr>
        <p:grpSpPr>
          <a:xfrm>
            <a:off x="0" y="4806097"/>
            <a:ext cx="8279130" cy="5080"/>
            <a:chOff x="0" y="7413"/>
            <a:chExt cx="13038" cy="8"/>
          </a:xfrm>
        </p:grpSpPr>
        <p:cxnSp>
          <p:nvCxnSpPr>
            <p:cNvPr id="7" name="直接连接符 6"/>
            <p:cNvCxnSpPr/>
            <p:nvPr/>
          </p:nvCxnSpPr>
          <p:spPr>
            <a:xfrm>
              <a:off x="0" y="7413"/>
              <a:ext cx="628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488" y="7413"/>
              <a:ext cx="7551" cy="9"/>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par>
                          <p:cTn id="17" fill="hold">
                            <p:stCondLst>
                              <p:cond delay="1000"/>
                            </p:stCondLst>
                            <p:childTnLst>
                              <p:par>
                                <p:cTn id="18" presetID="8" presetClass="emph" presetSubtype="0" fill="hold" nodeType="afterEffect">
                                  <p:stCondLst>
                                    <p:cond delay="0"/>
                                  </p:stCondLst>
                                  <p:childTnLst>
                                    <p:animRot by="21600000">
                                      <p:cBhvr>
                                        <p:cTn id="19" dur="2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9"/>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2"/>
            <a:ext cx="10972800" cy="452596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2"/>
            <a:ext cx="3860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0"/>
            <a:ext cx="2743200" cy="5851526"/>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40"/>
            <a:ext cx="8026400" cy="5851526"/>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2"/>
            <a:ext cx="3860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2"/>
            <a:ext cx="28448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sp>
        <p:nvSpPr>
          <p:cNvPr id="3" name="Rectangle 41"/>
          <p:cNvSpPr/>
          <p:nvPr userDrawn="1"/>
        </p:nvSpPr>
        <p:spPr>
          <a:xfrm rot="16200000">
            <a:off x="-51961" y="603655"/>
            <a:ext cx="605446" cy="36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Rectangle 41"/>
          <p:cNvSpPr/>
          <p:nvPr userDrawn="1"/>
        </p:nvSpPr>
        <p:spPr>
          <a:xfrm rot="16200000">
            <a:off x="-211650" y="530748"/>
            <a:ext cx="605446" cy="1821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5" name="直接连接符 4"/>
          <p:cNvCxnSpPr/>
          <p:nvPr userDrawn="1"/>
        </p:nvCxnSpPr>
        <p:spPr>
          <a:xfrm>
            <a:off x="3641738" y="627477"/>
            <a:ext cx="8321962"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7_Blank">
    <p:spTree>
      <p:nvGrpSpPr>
        <p:cNvPr id="1" name=""/>
        <p:cNvGrpSpPr/>
        <p:nvPr/>
      </p:nvGrpSpPr>
      <p:grpSpPr>
        <a:xfrm>
          <a:off x="0" y="0"/>
          <a:ext cx="0" cy="0"/>
          <a:chOff x="0" y="0"/>
          <a:chExt cx="0" cy="0"/>
        </a:xfrm>
      </p:grpSpPr>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6_Blank">
    <p:spTree>
      <p:nvGrpSpPr>
        <p:cNvPr id="1" name=""/>
        <p:cNvGrpSpPr/>
        <p:nvPr/>
      </p:nvGrpSpPr>
      <p:grpSpPr>
        <a:xfrm>
          <a:off x="0" y="0"/>
          <a:ext cx="0" cy="0"/>
          <a:chOff x="0" y="0"/>
          <a:chExt cx="0" cy="0"/>
        </a:xfrm>
      </p:grpSpPr>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pic>
        <p:nvPicPr>
          <p:cNvPr id="2" name="墨迹 6"/>
          <p:cNvPicPr/>
          <p:nvPr/>
        </p:nvPicPr>
        <p:blipFill>
          <a:blip r:embed="rId2"/>
          <a:stretch>
            <a:fillRect/>
          </a:stretch>
        </p:blipFill>
        <p:spPr>
          <a:xfrm>
            <a:off x="-1286677" y="471795"/>
            <a:ext cx="36000" cy="162000"/>
          </a:xfrm>
          <a:prstGeom prst="rect">
            <a:avLst/>
          </a:prstGeom>
        </p:spPr>
      </p:pic>
      <p:sp>
        <p:nvSpPr>
          <p:cNvPr id="3" name="TextBox 4"/>
          <p:cNvSpPr txBox="1"/>
          <p:nvPr/>
        </p:nvSpPr>
        <p:spPr>
          <a:xfrm>
            <a:off x="270030" y="494801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4" name="TextBox 8"/>
          <p:cNvSpPr txBox="1"/>
          <p:nvPr/>
        </p:nvSpPr>
        <p:spPr>
          <a:xfrm>
            <a:off x="8873970" y="0"/>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3"/>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3"/>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3"/>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tretch>
            <a:fillRect l="-10000" r="-10000"/>
          </a:stretch>
        </a:blipFill>
        <a:effectLst/>
      </p:bgPr>
    </p:bg>
    <p:spTree>
      <p:nvGrpSpPr>
        <p:cNvPr id="1" name=""/>
        <p:cNvGrpSpPr/>
        <p:nvPr/>
      </p:nvGrpSpPr>
      <p:grpSpPr>
        <a:xfrm>
          <a:off x="0" y="0"/>
          <a:ext cx="0" cy="0"/>
          <a:chOff x="0" y="0"/>
          <a:chExt cx="0" cy="0"/>
        </a:xfrm>
      </p:grpSpPr>
      <p:sp>
        <p:nvSpPr>
          <p:cNvPr id="3" name="文本框 2"/>
          <p:cNvSpPr txBox="1"/>
          <p:nvPr userDrawn="1"/>
        </p:nvSpPr>
        <p:spPr>
          <a:xfrm>
            <a:off x="4318000" y="2971800"/>
            <a:ext cx="3556000" cy="229870"/>
          </a:xfrm>
          <a:prstGeom prst="rect">
            <a:avLst/>
          </a:prstGeom>
          <a:noFill/>
        </p:spPr>
        <p:txBody>
          <a:bodyPr wrap="square" rtlCol="0">
            <a:spAutoFit/>
          </a:bodyPr>
          <a:lstStyle/>
          <a:p>
            <a:r>
              <a:rPr lang="zh-CN" altLang="en-US" sz="300">
                <a:solidFill>
                  <a:schemeClr val="bg1">
                    <a:alpha val="0"/>
                  </a:schemeClr>
                </a:solidFill>
                <a:latin typeface="微软雅黑" panose="020B0503020204020204" pitchFamily="34" charset="-122"/>
                <a:ea typeface="微软雅黑" panose="020B0503020204020204" pitchFamily="34" charset="-122"/>
                <a:sym typeface="+mn-ea"/>
              </a:rPr>
              <a:t>感谢您下载换文字平台上提供的</a:t>
            </a:r>
            <a:r>
              <a:rPr lang="en-US" altLang="zh-CN" sz="30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a:solidFill>
                  <a:schemeClr val="bg1">
                    <a:alpha val="0"/>
                  </a:schemeClr>
                </a:solidFill>
                <a:latin typeface="微软雅黑" panose="020B0503020204020204" pitchFamily="34" charset="-122"/>
                <a:ea typeface="微软雅黑" panose="020B0503020204020204" pitchFamily="34" charset="-122"/>
                <a:sym typeface="+mn-ea"/>
              </a:rPr>
              <a:t>作品，为了您和换文字以及原创作者的利益，请勿复制、传播、销售，否则将承担法律责任！换文字将对作品进行维权，按照传播下载次数进行十倍的索取赔偿！</a:t>
            </a:r>
            <a:endParaRPr lang="zh-CN" altLang="en-US" sz="300">
              <a:solidFill>
                <a:schemeClr val="bg1">
                  <a:alpha val="0"/>
                </a:schemeClr>
              </a:solidFill>
              <a:latin typeface="微软雅黑" panose="020B0503020204020204" pitchFamily="34" charset="-122"/>
              <a:ea typeface="微软雅黑" panose="020B0503020204020204" pitchFamily="34" charset="-122"/>
              <a:sym typeface="+mn-ea"/>
            </a:endParaRPr>
          </a:p>
          <a:p>
            <a:r>
              <a:rPr lang="en-US" altLang="zh-CN" sz="600">
                <a:solidFill>
                  <a:schemeClr val="bg1">
                    <a:alpha val="0"/>
                  </a:schemeClr>
                </a:solidFill>
                <a:latin typeface="微软雅黑" panose="020B0503020204020204" pitchFamily="34" charset="-122"/>
                <a:ea typeface="微软雅黑" panose="020B0503020204020204" pitchFamily="34" charset="-122"/>
                <a:sym typeface="+mn-ea"/>
              </a:rPr>
              <a:t>ibaotu.com</a:t>
            </a:r>
            <a:endParaRPr lang="en-US" altLang="zh-CN" sz="600">
              <a:solidFill>
                <a:schemeClr val="bg1">
                  <a:alpha val="0"/>
                </a:schemeClr>
              </a:solidFill>
              <a:latin typeface="微软雅黑" panose="020B0503020204020204" pitchFamily="34" charset="-122"/>
              <a:ea typeface="微软雅黑" panose="020B0503020204020204" pitchFamily="34" charset="-122"/>
              <a:sym typeface="+mn-ea"/>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1219200" y="2759075"/>
            <a:ext cx="12647930" cy="829945"/>
          </a:xfrm>
          <a:prstGeom prst="rect">
            <a:avLst/>
          </a:prstGeom>
          <a:noFill/>
          <a:effectLst/>
        </p:spPr>
        <p:txBody>
          <a:bodyPr wrap="square" rtlCol="0">
            <a:spAutoFit/>
          </a:bodyPr>
          <a:lstStyle/>
          <a:p>
            <a:r>
              <a:rPr lang="zh-CN" altLang="en-US" sz="4800" b="1" dirty="0">
                <a:solidFill>
                  <a:schemeClr val="bg1"/>
                </a:solidFill>
                <a:effectLst>
                  <a:outerShdw blurRad="38100" dist="38100" dir="2700000" algn="tl">
                    <a:srgbClr val="000000">
                      <a:alpha val="43137"/>
                    </a:srgbClr>
                  </a:outerShdw>
                </a:effectLst>
                <a:cs typeface="+mn-ea"/>
                <a:sym typeface="+mn-lt"/>
              </a:rPr>
              <a:t>开源项目多维度健康评估与可视化</a:t>
            </a:r>
            <a:endParaRPr lang="zh-CN" altLang="en-US" sz="4800" b="1" dirty="0">
              <a:solidFill>
                <a:schemeClr val="bg1"/>
              </a:solidFill>
              <a:effectLst>
                <a:outerShdw blurRad="38100" dist="38100" dir="2700000" algn="tl">
                  <a:srgbClr val="000000">
                    <a:alpha val="43137"/>
                  </a:srgbClr>
                </a:outerShdw>
              </a:effectLst>
              <a:cs typeface="+mn-ea"/>
              <a:sym typeface="+mn-lt"/>
            </a:endParaRPr>
          </a:p>
        </p:txBody>
      </p:sp>
      <p:cxnSp>
        <p:nvCxnSpPr>
          <p:cNvPr id="12" name="直接连接符 11"/>
          <p:cNvCxnSpPr/>
          <p:nvPr/>
        </p:nvCxnSpPr>
        <p:spPr>
          <a:xfrm flipH="1">
            <a:off x="1219194" y="3909246"/>
            <a:ext cx="6756406" cy="0"/>
          </a:xfrm>
          <a:prstGeom prst="line">
            <a:avLst/>
          </a:prstGeom>
          <a:ln w="22225">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27" name="矩形: 圆角 226"/>
          <p:cNvSpPr/>
          <p:nvPr/>
        </p:nvSpPr>
        <p:spPr>
          <a:xfrm>
            <a:off x="1205898" y="4136912"/>
            <a:ext cx="5002878" cy="461665"/>
          </a:xfrm>
          <a:prstGeom prst="roundRect">
            <a:avLst>
              <a:gd name="adj" fmla="val 3238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a:solidFill>
                  <a:srgbClr val="002060"/>
                </a:solidFill>
                <a:cs typeface="+mn-ea"/>
                <a:sym typeface="+mn-lt"/>
              </a:rPr>
              <a:t>汇报人：汪汪队立大功（组长：张秦，组员：李东旭）</a:t>
            </a:r>
            <a:endParaRPr lang="zh-CN" altLang="en-US" sz="1400" b="1" dirty="0">
              <a:solidFill>
                <a:srgbClr val="002060"/>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9"/>
                                        </p:tgtEl>
                                        <p:attrNameLst>
                                          <p:attrName>ppt_y</p:attrName>
                                        </p:attrNameLst>
                                      </p:cBhvr>
                                      <p:tavLst>
                                        <p:tav tm="0">
                                          <p:val>
                                            <p:strVal val="#ppt_y"/>
                                          </p:val>
                                        </p:tav>
                                        <p:tav tm="100000">
                                          <p:val>
                                            <p:strVal val="#ppt_y"/>
                                          </p:val>
                                        </p:tav>
                                      </p:tavLst>
                                    </p:anim>
                                    <p:anim calcmode="lin" valueType="num">
                                      <p:cBhvr>
                                        <p:cTn id="9"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9"/>
                                        </p:tgtEl>
                                      </p:cBhvr>
                                    </p:animEffect>
                                  </p:childTnLst>
                                </p:cTn>
                              </p:par>
                            </p:childTnLst>
                          </p:cTn>
                        </p:par>
                        <p:par>
                          <p:cTn id="12" fill="hold">
                            <p:stCondLst>
                              <p:cond delay="1200"/>
                            </p:stCondLst>
                            <p:childTnLst>
                              <p:par>
                                <p:cTn id="13" presetID="22" presetClass="entr" presetSubtype="2"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right)">
                                      <p:cBhvr>
                                        <p:cTn id="15" dur="500"/>
                                        <p:tgtEl>
                                          <p:spTgt spid="12"/>
                                        </p:tgtEl>
                                      </p:cBhvr>
                                    </p:animEffect>
                                  </p:childTnLst>
                                </p:cTn>
                              </p:par>
                            </p:childTnLst>
                          </p:cTn>
                        </p:par>
                        <p:par>
                          <p:cTn id="16" fill="hold">
                            <p:stCondLst>
                              <p:cond delay="1700"/>
                            </p:stCondLst>
                            <p:childTnLst>
                              <p:par>
                                <p:cTn id="17" presetID="22" presetClass="entr" presetSubtype="8" fill="hold" grpId="0" nodeType="afterEffect">
                                  <p:stCondLst>
                                    <p:cond delay="0"/>
                                  </p:stCondLst>
                                  <p:childTnLst>
                                    <p:set>
                                      <p:cBhvr>
                                        <p:cTn id="18" dur="1" fill="hold">
                                          <p:stCondLst>
                                            <p:cond delay="0"/>
                                          </p:stCondLst>
                                        </p:cTn>
                                        <p:tgtEl>
                                          <p:spTgt spid="227"/>
                                        </p:tgtEl>
                                        <p:attrNameLst>
                                          <p:attrName>style.visibility</p:attrName>
                                        </p:attrNameLst>
                                      </p:cBhvr>
                                      <p:to>
                                        <p:strVal val="visible"/>
                                      </p:to>
                                    </p:set>
                                    <p:animEffect transition="in" filter="wipe(left)">
                                      <p:cBhvr>
                                        <p:cTn id="19" dur="5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2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3046988"/>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03</a:t>
            </a:r>
            <a:endParaRPr lang="en-US" altLang="zh-CN" dirty="0">
              <a:sym typeface="+mn-lt"/>
            </a:endParaRP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cs typeface="+mn-ea"/>
                <a:sym typeface="+mn-lt"/>
              </a:rPr>
              <a:t>技术工具</a:t>
            </a:r>
            <a:endParaRPr lang="zh-CN" altLang="en-US" sz="5400" b="1" dirty="0">
              <a:solidFill>
                <a:schemeClr val="bg1"/>
              </a:solidFill>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491"/>
          <p:cNvSpPr>
            <a:spLocks noEditPoints="1"/>
          </p:cNvSpPr>
          <p:nvPr/>
        </p:nvSpPr>
        <p:spPr bwMode="auto">
          <a:xfrm>
            <a:off x="4891793" y="2997977"/>
            <a:ext cx="2986020" cy="2997870"/>
          </a:xfrm>
          <a:custGeom>
            <a:avLst/>
            <a:gdLst>
              <a:gd name="T0" fmla="*/ 1407 w 1705"/>
              <a:gd name="T1" fmla="*/ 204 h 1712"/>
              <a:gd name="T2" fmla="*/ 1345 w 1705"/>
              <a:gd name="T3" fmla="*/ 201 h 1712"/>
              <a:gd name="T4" fmla="*/ 1229 w 1705"/>
              <a:gd name="T5" fmla="*/ 290 h 1712"/>
              <a:gd name="T6" fmla="*/ 1107 w 1705"/>
              <a:gd name="T7" fmla="*/ 310 h 1712"/>
              <a:gd name="T8" fmla="*/ 1012 w 1705"/>
              <a:gd name="T9" fmla="*/ 230 h 1712"/>
              <a:gd name="T10" fmla="*/ 986 w 1705"/>
              <a:gd name="T11" fmla="*/ 40 h 1712"/>
              <a:gd name="T12" fmla="*/ 946 w 1705"/>
              <a:gd name="T13" fmla="*/ 0 h 1712"/>
              <a:gd name="T14" fmla="*/ 777 w 1705"/>
              <a:gd name="T15" fmla="*/ 0 h 1712"/>
              <a:gd name="T16" fmla="*/ 728 w 1705"/>
              <a:gd name="T17" fmla="*/ 54 h 1712"/>
              <a:gd name="T18" fmla="*/ 702 w 1705"/>
              <a:gd name="T19" fmla="*/ 227 h 1712"/>
              <a:gd name="T20" fmla="*/ 628 w 1705"/>
              <a:gd name="T21" fmla="*/ 299 h 1712"/>
              <a:gd name="T22" fmla="*/ 537 w 1705"/>
              <a:gd name="T23" fmla="*/ 313 h 1712"/>
              <a:gd name="T24" fmla="*/ 365 w 1705"/>
              <a:gd name="T25" fmla="*/ 184 h 1712"/>
              <a:gd name="T26" fmla="*/ 312 w 1705"/>
              <a:gd name="T27" fmla="*/ 187 h 1712"/>
              <a:gd name="T28" fmla="*/ 193 w 1705"/>
              <a:gd name="T29" fmla="*/ 307 h 1712"/>
              <a:gd name="T30" fmla="*/ 193 w 1705"/>
              <a:gd name="T31" fmla="*/ 367 h 1712"/>
              <a:gd name="T32" fmla="*/ 314 w 1705"/>
              <a:gd name="T33" fmla="*/ 525 h 1712"/>
              <a:gd name="T34" fmla="*/ 304 w 1705"/>
              <a:gd name="T35" fmla="*/ 607 h 1712"/>
              <a:gd name="T36" fmla="*/ 241 w 1705"/>
              <a:gd name="T37" fmla="*/ 696 h 1712"/>
              <a:gd name="T38" fmla="*/ 46 w 1705"/>
              <a:gd name="T39" fmla="*/ 720 h 1712"/>
              <a:gd name="T40" fmla="*/ 4 w 1705"/>
              <a:gd name="T41" fmla="*/ 755 h 1712"/>
              <a:gd name="T42" fmla="*/ 0 w 1705"/>
              <a:gd name="T43" fmla="*/ 936 h 1712"/>
              <a:gd name="T44" fmla="*/ 51 w 1705"/>
              <a:gd name="T45" fmla="*/ 986 h 1712"/>
              <a:gd name="T46" fmla="*/ 217 w 1705"/>
              <a:gd name="T47" fmla="*/ 1012 h 1712"/>
              <a:gd name="T48" fmla="*/ 298 w 1705"/>
              <a:gd name="T49" fmla="*/ 1089 h 1712"/>
              <a:gd name="T50" fmla="*/ 300 w 1705"/>
              <a:gd name="T51" fmla="*/ 1189 h 1712"/>
              <a:gd name="T52" fmla="*/ 190 w 1705"/>
              <a:gd name="T53" fmla="*/ 1322 h 1712"/>
              <a:gd name="T54" fmla="*/ 194 w 1705"/>
              <a:gd name="T55" fmla="*/ 1407 h 1712"/>
              <a:gd name="T56" fmla="*/ 297 w 1705"/>
              <a:gd name="T57" fmla="*/ 1514 h 1712"/>
              <a:gd name="T58" fmla="*/ 372 w 1705"/>
              <a:gd name="T59" fmla="*/ 1515 h 1712"/>
              <a:gd name="T60" fmla="*/ 505 w 1705"/>
              <a:gd name="T61" fmla="*/ 1417 h 1712"/>
              <a:gd name="T62" fmla="*/ 623 w 1705"/>
              <a:gd name="T63" fmla="*/ 1421 h 1712"/>
              <a:gd name="T64" fmla="*/ 693 w 1705"/>
              <a:gd name="T65" fmla="*/ 1490 h 1712"/>
              <a:gd name="T66" fmla="*/ 716 w 1705"/>
              <a:gd name="T67" fmla="*/ 1655 h 1712"/>
              <a:gd name="T68" fmla="*/ 771 w 1705"/>
              <a:gd name="T69" fmla="*/ 1712 h 1712"/>
              <a:gd name="T70" fmla="*/ 922 w 1705"/>
              <a:gd name="T71" fmla="*/ 1712 h 1712"/>
              <a:gd name="T72" fmla="*/ 980 w 1705"/>
              <a:gd name="T73" fmla="*/ 1663 h 1712"/>
              <a:gd name="T74" fmla="*/ 1007 w 1705"/>
              <a:gd name="T75" fmla="*/ 1486 h 1712"/>
              <a:gd name="T76" fmla="*/ 1103 w 1705"/>
              <a:gd name="T77" fmla="*/ 1408 h 1712"/>
              <a:gd name="T78" fmla="*/ 1194 w 1705"/>
              <a:gd name="T79" fmla="*/ 1422 h 1712"/>
              <a:gd name="T80" fmla="*/ 1324 w 1705"/>
              <a:gd name="T81" fmla="*/ 1523 h 1712"/>
              <a:gd name="T82" fmla="*/ 1393 w 1705"/>
              <a:gd name="T83" fmla="*/ 1521 h 1712"/>
              <a:gd name="T84" fmla="*/ 1505 w 1705"/>
              <a:gd name="T85" fmla="*/ 1410 h 1712"/>
              <a:gd name="T86" fmla="*/ 1516 w 1705"/>
              <a:gd name="T87" fmla="*/ 1341 h 1712"/>
              <a:gd name="T88" fmla="*/ 1406 w 1705"/>
              <a:gd name="T89" fmla="*/ 1195 h 1712"/>
              <a:gd name="T90" fmla="*/ 1414 w 1705"/>
              <a:gd name="T91" fmla="*/ 1085 h 1712"/>
              <a:gd name="T92" fmla="*/ 1501 w 1705"/>
              <a:gd name="T93" fmla="*/ 1012 h 1712"/>
              <a:gd name="T94" fmla="*/ 1649 w 1705"/>
              <a:gd name="T95" fmla="*/ 995 h 1712"/>
              <a:gd name="T96" fmla="*/ 1701 w 1705"/>
              <a:gd name="T97" fmla="*/ 954 h 1712"/>
              <a:gd name="T98" fmla="*/ 1705 w 1705"/>
              <a:gd name="T99" fmla="*/ 778 h 1712"/>
              <a:gd name="T100" fmla="*/ 1662 w 1705"/>
              <a:gd name="T101" fmla="*/ 732 h 1712"/>
              <a:gd name="T102" fmla="*/ 1455 w 1705"/>
              <a:gd name="T103" fmla="*/ 692 h 1712"/>
              <a:gd name="T104" fmla="*/ 1404 w 1705"/>
              <a:gd name="T105" fmla="*/ 608 h 1712"/>
              <a:gd name="T106" fmla="*/ 1412 w 1705"/>
              <a:gd name="T107" fmla="*/ 517 h 1712"/>
              <a:gd name="T108" fmla="*/ 1504 w 1705"/>
              <a:gd name="T109" fmla="*/ 396 h 1712"/>
              <a:gd name="T110" fmla="*/ 1521 w 1705"/>
              <a:gd name="T111" fmla="*/ 332 h 1712"/>
              <a:gd name="T112" fmla="*/ 1407 w 1705"/>
              <a:gd name="T113" fmla="*/ 204 h 1712"/>
              <a:gd name="T114" fmla="*/ 996 w 1705"/>
              <a:gd name="T115" fmla="*/ 1003 h 1712"/>
              <a:gd name="T116" fmla="*/ 703 w 1705"/>
              <a:gd name="T117" fmla="*/ 1002 h 1712"/>
              <a:gd name="T118" fmla="*/ 705 w 1705"/>
              <a:gd name="T119" fmla="*/ 710 h 1712"/>
              <a:gd name="T120" fmla="*/ 997 w 1705"/>
              <a:gd name="T121" fmla="*/ 711 h 1712"/>
              <a:gd name="T122" fmla="*/ 996 w 1705"/>
              <a:gd name="T123" fmla="*/ 1003 h 1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 h="1712">
                <a:moveTo>
                  <a:pt x="1407" y="204"/>
                </a:moveTo>
                <a:cubicBezTo>
                  <a:pt x="1376" y="174"/>
                  <a:pt x="1345" y="201"/>
                  <a:pt x="1345" y="201"/>
                </a:cubicBezTo>
                <a:cubicBezTo>
                  <a:pt x="1345" y="201"/>
                  <a:pt x="1289" y="241"/>
                  <a:pt x="1229" y="290"/>
                </a:cubicBezTo>
                <a:cubicBezTo>
                  <a:pt x="1169" y="338"/>
                  <a:pt x="1107" y="310"/>
                  <a:pt x="1107" y="310"/>
                </a:cubicBezTo>
                <a:cubicBezTo>
                  <a:pt x="1015" y="289"/>
                  <a:pt x="1012" y="230"/>
                  <a:pt x="1012" y="230"/>
                </a:cubicBezTo>
                <a:cubicBezTo>
                  <a:pt x="986" y="40"/>
                  <a:pt x="986" y="40"/>
                  <a:pt x="986" y="40"/>
                </a:cubicBezTo>
                <a:cubicBezTo>
                  <a:pt x="980" y="1"/>
                  <a:pt x="946" y="0"/>
                  <a:pt x="946" y="0"/>
                </a:cubicBezTo>
                <a:cubicBezTo>
                  <a:pt x="777" y="0"/>
                  <a:pt x="777" y="0"/>
                  <a:pt x="777" y="0"/>
                </a:cubicBezTo>
                <a:cubicBezTo>
                  <a:pt x="730" y="2"/>
                  <a:pt x="728" y="54"/>
                  <a:pt x="728" y="54"/>
                </a:cubicBezTo>
                <a:cubicBezTo>
                  <a:pt x="702" y="227"/>
                  <a:pt x="702" y="227"/>
                  <a:pt x="702" y="227"/>
                </a:cubicBezTo>
                <a:cubicBezTo>
                  <a:pt x="696" y="258"/>
                  <a:pt x="628" y="299"/>
                  <a:pt x="628" y="299"/>
                </a:cubicBezTo>
                <a:cubicBezTo>
                  <a:pt x="589" y="322"/>
                  <a:pt x="537" y="313"/>
                  <a:pt x="537" y="313"/>
                </a:cubicBezTo>
                <a:cubicBezTo>
                  <a:pt x="365" y="184"/>
                  <a:pt x="365" y="184"/>
                  <a:pt x="365" y="184"/>
                </a:cubicBezTo>
                <a:cubicBezTo>
                  <a:pt x="342" y="166"/>
                  <a:pt x="312" y="187"/>
                  <a:pt x="312" y="187"/>
                </a:cubicBezTo>
                <a:cubicBezTo>
                  <a:pt x="193" y="307"/>
                  <a:pt x="193" y="307"/>
                  <a:pt x="193" y="307"/>
                </a:cubicBezTo>
                <a:cubicBezTo>
                  <a:pt x="165" y="336"/>
                  <a:pt x="193" y="367"/>
                  <a:pt x="193" y="367"/>
                </a:cubicBezTo>
                <a:cubicBezTo>
                  <a:pt x="199" y="374"/>
                  <a:pt x="314" y="525"/>
                  <a:pt x="314" y="525"/>
                </a:cubicBezTo>
                <a:cubicBezTo>
                  <a:pt x="322" y="545"/>
                  <a:pt x="304" y="607"/>
                  <a:pt x="304" y="607"/>
                </a:cubicBezTo>
                <a:cubicBezTo>
                  <a:pt x="292" y="669"/>
                  <a:pt x="241" y="696"/>
                  <a:pt x="241" y="696"/>
                </a:cubicBezTo>
                <a:cubicBezTo>
                  <a:pt x="46" y="720"/>
                  <a:pt x="46" y="720"/>
                  <a:pt x="46" y="720"/>
                </a:cubicBezTo>
                <a:cubicBezTo>
                  <a:pt x="16" y="720"/>
                  <a:pt x="4" y="755"/>
                  <a:pt x="4" y="755"/>
                </a:cubicBezTo>
                <a:cubicBezTo>
                  <a:pt x="0" y="936"/>
                  <a:pt x="0" y="936"/>
                  <a:pt x="0" y="936"/>
                </a:cubicBezTo>
                <a:cubicBezTo>
                  <a:pt x="2" y="977"/>
                  <a:pt x="51" y="986"/>
                  <a:pt x="51" y="986"/>
                </a:cubicBezTo>
                <a:cubicBezTo>
                  <a:pt x="217" y="1012"/>
                  <a:pt x="217" y="1012"/>
                  <a:pt x="217" y="1012"/>
                </a:cubicBezTo>
                <a:cubicBezTo>
                  <a:pt x="268" y="1014"/>
                  <a:pt x="298" y="1089"/>
                  <a:pt x="298" y="1089"/>
                </a:cubicBezTo>
                <a:cubicBezTo>
                  <a:pt x="321" y="1136"/>
                  <a:pt x="300" y="1189"/>
                  <a:pt x="300" y="1189"/>
                </a:cubicBezTo>
                <a:cubicBezTo>
                  <a:pt x="190" y="1322"/>
                  <a:pt x="190" y="1322"/>
                  <a:pt x="190" y="1322"/>
                </a:cubicBezTo>
                <a:cubicBezTo>
                  <a:pt x="152" y="1368"/>
                  <a:pt x="194" y="1407"/>
                  <a:pt x="194" y="1407"/>
                </a:cubicBezTo>
                <a:cubicBezTo>
                  <a:pt x="297" y="1514"/>
                  <a:pt x="297" y="1514"/>
                  <a:pt x="297" y="1514"/>
                </a:cubicBezTo>
                <a:cubicBezTo>
                  <a:pt x="335" y="1550"/>
                  <a:pt x="372" y="1515"/>
                  <a:pt x="372" y="1515"/>
                </a:cubicBezTo>
                <a:cubicBezTo>
                  <a:pt x="505" y="1417"/>
                  <a:pt x="505" y="1417"/>
                  <a:pt x="505" y="1417"/>
                </a:cubicBezTo>
                <a:cubicBezTo>
                  <a:pt x="551" y="1380"/>
                  <a:pt x="623" y="1421"/>
                  <a:pt x="623" y="1421"/>
                </a:cubicBezTo>
                <a:cubicBezTo>
                  <a:pt x="691" y="1446"/>
                  <a:pt x="693" y="1490"/>
                  <a:pt x="693" y="1490"/>
                </a:cubicBezTo>
                <a:cubicBezTo>
                  <a:pt x="716" y="1655"/>
                  <a:pt x="716" y="1655"/>
                  <a:pt x="716" y="1655"/>
                </a:cubicBezTo>
                <a:cubicBezTo>
                  <a:pt x="718" y="1709"/>
                  <a:pt x="771" y="1712"/>
                  <a:pt x="771" y="1712"/>
                </a:cubicBezTo>
                <a:cubicBezTo>
                  <a:pt x="922" y="1712"/>
                  <a:pt x="922" y="1712"/>
                  <a:pt x="922" y="1712"/>
                </a:cubicBezTo>
                <a:cubicBezTo>
                  <a:pt x="981" y="1703"/>
                  <a:pt x="980" y="1663"/>
                  <a:pt x="980" y="1663"/>
                </a:cubicBezTo>
                <a:cubicBezTo>
                  <a:pt x="1007" y="1486"/>
                  <a:pt x="1007" y="1486"/>
                  <a:pt x="1007" y="1486"/>
                </a:cubicBezTo>
                <a:cubicBezTo>
                  <a:pt x="1016" y="1422"/>
                  <a:pt x="1103" y="1408"/>
                  <a:pt x="1103" y="1408"/>
                </a:cubicBezTo>
                <a:cubicBezTo>
                  <a:pt x="1163" y="1387"/>
                  <a:pt x="1194" y="1422"/>
                  <a:pt x="1194" y="1422"/>
                </a:cubicBezTo>
                <a:cubicBezTo>
                  <a:pt x="1324" y="1523"/>
                  <a:pt x="1324" y="1523"/>
                  <a:pt x="1324" y="1523"/>
                </a:cubicBezTo>
                <a:cubicBezTo>
                  <a:pt x="1353" y="1549"/>
                  <a:pt x="1393" y="1521"/>
                  <a:pt x="1393" y="1521"/>
                </a:cubicBezTo>
                <a:cubicBezTo>
                  <a:pt x="1505" y="1410"/>
                  <a:pt x="1505" y="1410"/>
                  <a:pt x="1505" y="1410"/>
                </a:cubicBezTo>
                <a:cubicBezTo>
                  <a:pt x="1546" y="1372"/>
                  <a:pt x="1516" y="1341"/>
                  <a:pt x="1516" y="1341"/>
                </a:cubicBezTo>
                <a:cubicBezTo>
                  <a:pt x="1406" y="1195"/>
                  <a:pt x="1406" y="1195"/>
                  <a:pt x="1406" y="1195"/>
                </a:cubicBezTo>
                <a:cubicBezTo>
                  <a:pt x="1378" y="1154"/>
                  <a:pt x="1414" y="1085"/>
                  <a:pt x="1414" y="1085"/>
                </a:cubicBezTo>
                <a:cubicBezTo>
                  <a:pt x="1439" y="1013"/>
                  <a:pt x="1501" y="1012"/>
                  <a:pt x="1501" y="1012"/>
                </a:cubicBezTo>
                <a:cubicBezTo>
                  <a:pt x="1649" y="995"/>
                  <a:pt x="1649" y="995"/>
                  <a:pt x="1649" y="995"/>
                </a:cubicBezTo>
                <a:cubicBezTo>
                  <a:pt x="1688" y="998"/>
                  <a:pt x="1701" y="954"/>
                  <a:pt x="1701" y="954"/>
                </a:cubicBezTo>
                <a:cubicBezTo>
                  <a:pt x="1705" y="778"/>
                  <a:pt x="1705" y="778"/>
                  <a:pt x="1705" y="778"/>
                </a:cubicBezTo>
                <a:cubicBezTo>
                  <a:pt x="1700" y="733"/>
                  <a:pt x="1662" y="732"/>
                  <a:pt x="1662" y="732"/>
                </a:cubicBezTo>
                <a:cubicBezTo>
                  <a:pt x="1455" y="692"/>
                  <a:pt x="1455" y="692"/>
                  <a:pt x="1455" y="692"/>
                </a:cubicBezTo>
                <a:cubicBezTo>
                  <a:pt x="1420" y="683"/>
                  <a:pt x="1404" y="608"/>
                  <a:pt x="1404" y="608"/>
                </a:cubicBezTo>
                <a:cubicBezTo>
                  <a:pt x="1384" y="551"/>
                  <a:pt x="1412" y="517"/>
                  <a:pt x="1412" y="517"/>
                </a:cubicBezTo>
                <a:cubicBezTo>
                  <a:pt x="1504" y="396"/>
                  <a:pt x="1504" y="396"/>
                  <a:pt x="1504" y="396"/>
                </a:cubicBezTo>
                <a:cubicBezTo>
                  <a:pt x="1544" y="354"/>
                  <a:pt x="1521" y="332"/>
                  <a:pt x="1521" y="332"/>
                </a:cubicBezTo>
                <a:cubicBezTo>
                  <a:pt x="1521" y="332"/>
                  <a:pt x="1438" y="234"/>
                  <a:pt x="1407" y="204"/>
                </a:cubicBezTo>
                <a:close/>
                <a:moveTo>
                  <a:pt x="996" y="1003"/>
                </a:moveTo>
                <a:cubicBezTo>
                  <a:pt x="915" y="1084"/>
                  <a:pt x="784" y="1083"/>
                  <a:pt x="703" y="1002"/>
                </a:cubicBezTo>
                <a:cubicBezTo>
                  <a:pt x="623" y="921"/>
                  <a:pt x="624" y="790"/>
                  <a:pt x="705" y="710"/>
                </a:cubicBezTo>
                <a:cubicBezTo>
                  <a:pt x="786" y="629"/>
                  <a:pt x="917" y="630"/>
                  <a:pt x="997" y="711"/>
                </a:cubicBezTo>
                <a:cubicBezTo>
                  <a:pt x="1077" y="792"/>
                  <a:pt x="1077" y="923"/>
                  <a:pt x="996" y="1003"/>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white"/>
              </a:solidFill>
              <a:effectLst/>
              <a:uLnTx/>
              <a:uFillTx/>
              <a:cs typeface="+mn-ea"/>
              <a:sym typeface="+mn-lt"/>
            </a:endParaRPr>
          </a:p>
        </p:txBody>
      </p:sp>
      <p:sp>
        <p:nvSpPr>
          <p:cNvPr id="95" name="Freeform 490"/>
          <p:cNvSpPr>
            <a:spLocks noEditPoints="1"/>
          </p:cNvSpPr>
          <p:nvPr/>
        </p:nvSpPr>
        <p:spPr bwMode="auto">
          <a:xfrm>
            <a:off x="4180836" y="1236136"/>
            <a:ext cx="2152126" cy="2152127"/>
          </a:xfrm>
          <a:custGeom>
            <a:avLst/>
            <a:gdLst>
              <a:gd name="T0" fmla="*/ 1225 w 1229"/>
              <a:gd name="T1" fmla="*/ 665 h 1229"/>
              <a:gd name="T2" fmla="*/ 1201 w 1229"/>
              <a:gd name="T3" fmla="*/ 629 h 1229"/>
              <a:gd name="T4" fmla="*/ 1101 w 1229"/>
              <a:gd name="T5" fmla="*/ 598 h 1229"/>
              <a:gd name="T6" fmla="*/ 1039 w 1229"/>
              <a:gd name="T7" fmla="*/ 535 h 1229"/>
              <a:gd name="T8" fmla="*/ 1046 w 1229"/>
              <a:gd name="T9" fmla="*/ 447 h 1229"/>
              <a:gd name="T10" fmla="*/ 1146 w 1229"/>
              <a:gd name="T11" fmla="*/ 354 h 1229"/>
              <a:gd name="T12" fmla="*/ 1152 w 1229"/>
              <a:gd name="T13" fmla="*/ 314 h 1229"/>
              <a:gd name="T14" fmla="*/ 1082 w 1229"/>
              <a:gd name="T15" fmla="*/ 216 h 1229"/>
              <a:gd name="T16" fmla="*/ 1031 w 1229"/>
              <a:gd name="T17" fmla="*/ 209 h 1229"/>
              <a:gd name="T18" fmla="*/ 920 w 1229"/>
              <a:gd name="T19" fmla="*/ 266 h 1229"/>
              <a:gd name="T20" fmla="*/ 848 w 1229"/>
              <a:gd name="T21" fmla="*/ 253 h 1229"/>
              <a:gd name="T22" fmla="*/ 802 w 1229"/>
              <a:gd name="T23" fmla="*/ 206 h 1229"/>
              <a:gd name="T24" fmla="*/ 806 w 1229"/>
              <a:gd name="T25" fmla="*/ 53 h 1229"/>
              <a:gd name="T26" fmla="*/ 782 w 1229"/>
              <a:gd name="T27" fmla="*/ 24 h 1229"/>
              <a:gd name="T28" fmla="*/ 663 w 1229"/>
              <a:gd name="T29" fmla="*/ 4 h 1229"/>
              <a:gd name="T30" fmla="*/ 628 w 1229"/>
              <a:gd name="T31" fmla="*/ 29 h 1229"/>
              <a:gd name="T32" fmla="*/ 586 w 1229"/>
              <a:gd name="T33" fmla="*/ 164 h 1229"/>
              <a:gd name="T34" fmla="*/ 535 w 1229"/>
              <a:gd name="T35" fmla="*/ 192 h 1229"/>
              <a:gd name="T36" fmla="*/ 457 w 1229"/>
              <a:gd name="T37" fmla="*/ 192 h 1229"/>
              <a:gd name="T38" fmla="*/ 363 w 1229"/>
              <a:gd name="T39" fmla="*/ 90 h 1229"/>
              <a:gd name="T40" fmla="*/ 325 w 1229"/>
              <a:gd name="T41" fmla="*/ 79 h 1229"/>
              <a:gd name="T42" fmla="*/ 218 w 1229"/>
              <a:gd name="T43" fmla="*/ 152 h 1229"/>
              <a:gd name="T44" fmla="*/ 210 w 1229"/>
              <a:gd name="T45" fmla="*/ 202 h 1229"/>
              <a:gd name="T46" fmla="*/ 264 w 1229"/>
              <a:gd name="T47" fmla="*/ 309 h 1229"/>
              <a:gd name="T48" fmla="*/ 253 w 1229"/>
              <a:gd name="T49" fmla="*/ 389 h 1229"/>
              <a:gd name="T50" fmla="*/ 195 w 1229"/>
              <a:gd name="T51" fmla="*/ 431 h 1229"/>
              <a:gd name="T52" fmla="*/ 73 w 1229"/>
              <a:gd name="T53" fmla="*/ 421 h 1229"/>
              <a:gd name="T54" fmla="*/ 25 w 1229"/>
              <a:gd name="T55" fmla="*/ 459 h 1229"/>
              <a:gd name="T56" fmla="*/ 6 w 1229"/>
              <a:gd name="T57" fmla="*/ 563 h 1229"/>
              <a:gd name="T58" fmla="*/ 36 w 1229"/>
              <a:gd name="T59" fmla="*/ 607 h 1229"/>
              <a:gd name="T60" fmla="*/ 148 w 1229"/>
              <a:gd name="T61" fmla="*/ 644 h 1229"/>
              <a:gd name="T62" fmla="*/ 195 w 1229"/>
              <a:gd name="T63" fmla="*/ 714 h 1229"/>
              <a:gd name="T64" fmla="*/ 183 w 1229"/>
              <a:gd name="T65" fmla="*/ 783 h 1229"/>
              <a:gd name="T66" fmla="*/ 97 w 1229"/>
              <a:gd name="T67" fmla="*/ 865 h 1229"/>
              <a:gd name="T68" fmla="*/ 87 w 1229"/>
              <a:gd name="T69" fmla="*/ 920 h 1229"/>
              <a:gd name="T70" fmla="*/ 149 w 1229"/>
              <a:gd name="T71" fmla="*/ 1008 h 1229"/>
              <a:gd name="T72" fmla="*/ 201 w 1229"/>
              <a:gd name="T73" fmla="*/ 1021 h 1229"/>
              <a:gd name="T74" fmla="*/ 315 w 1229"/>
              <a:gd name="T75" fmla="*/ 963 h 1229"/>
              <a:gd name="T76" fmla="*/ 400 w 1229"/>
              <a:gd name="T77" fmla="*/ 987 h 1229"/>
              <a:gd name="T78" fmla="*/ 430 w 1229"/>
              <a:gd name="T79" fmla="*/ 1046 h 1229"/>
              <a:gd name="T80" fmla="*/ 425 w 1229"/>
              <a:gd name="T81" fmla="*/ 1163 h 1229"/>
              <a:gd name="T82" fmla="*/ 455 w 1229"/>
              <a:gd name="T83" fmla="*/ 1202 h 1229"/>
              <a:gd name="T84" fmla="*/ 566 w 1229"/>
              <a:gd name="T85" fmla="*/ 1221 h 1229"/>
              <a:gd name="T86" fmla="*/ 610 w 1229"/>
              <a:gd name="T87" fmla="*/ 1199 h 1229"/>
              <a:gd name="T88" fmla="*/ 649 w 1229"/>
              <a:gd name="T89" fmla="*/ 1075 h 1229"/>
              <a:gd name="T90" fmla="*/ 716 w 1229"/>
              <a:gd name="T91" fmla="*/ 1034 h 1229"/>
              <a:gd name="T92" fmla="*/ 794 w 1229"/>
              <a:gd name="T93" fmla="*/ 1054 h 1229"/>
              <a:gd name="T94" fmla="*/ 866 w 1229"/>
              <a:gd name="T95" fmla="*/ 1133 h 1229"/>
              <a:gd name="T96" fmla="*/ 911 w 1229"/>
              <a:gd name="T97" fmla="*/ 1147 h 1229"/>
              <a:gd name="T98" fmla="*/ 1015 w 1229"/>
              <a:gd name="T99" fmla="*/ 1076 h 1229"/>
              <a:gd name="T100" fmla="*/ 1024 w 1229"/>
              <a:gd name="T101" fmla="*/ 1032 h 1229"/>
              <a:gd name="T102" fmla="*/ 961 w 1229"/>
              <a:gd name="T103" fmla="*/ 895 h 1229"/>
              <a:gd name="T104" fmla="*/ 989 w 1229"/>
              <a:gd name="T105" fmla="*/ 831 h 1229"/>
              <a:gd name="T106" fmla="*/ 1045 w 1229"/>
              <a:gd name="T107" fmla="*/ 798 h 1229"/>
              <a:gd name="T108" fmla="*/ 1154 w 1229"/>
              <a:gd name="T109" fmla="*/ 801 h 1229"/>
              <a:gd name="T110" fmla="*/ 1197 w 1229"/>
              <a:gd name="T111" fmla="*/ 785 h 1229"/>
              <a:gd name="T112" fmla="*/ 1225 w 1229"/>
              <a:gd name="T113" fmla="*/ 665 h 1229"/>
              <a:gd name="T114" fmla="*/ 596 w 1229"/>
              <a:gd name="T115" fmla="*/ 729 h 1229"/>
              <a:gd name="T116" fmla="*/ 499 w 1229"/>
              <a:gd name="T117" fmla="*/ 592 h 1229"/>
              <a:gd name="T118" fmla="*/ 636 w 1229"/>
              <a:gd name="T119" fmla="*/ 495 h 1229"/>
              <a:gd name="T120" fmla="*/ 733 w 1229"/>
              <a:gd name="T121" fmla="*/ 632 h 1229"/>
              <a:gd name="T122" fmla="*/ 596 w 1229"/>
              <a:gd name="T123" fmla="*/ 729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9" h="1229">
                <a:moveTo>
                  <a:pt x="1225" y="665"/>
                </a:moveTo>
                <a:cubicBezTo>
                  <a:pt x="1229" y="635"/>
                  <a:pt x="1201" y="629"/>
                  <a:pt x="1201" y="629"/>
                </a:cubicBezTo>
                <a:cubicBezTo>
                  <a:pt x="1201" y="629"/>
                  <a:pt x="1154" y="612"/>
                  <a:pt x="1101" y="598"/>
                </a:cubicBezTo>
                <a:cubicBezTo>
                  <a:pt x="1048" y="583"/>
                  <a:pt x="1039" y="535"/>
                  <a:pt x="1039" y="535"/>
                </a:cubicBezTo>
                <a:cubicBezTo>
                  <a:pt x="1013" y="473"/>
                  <a:pt x="1046" y="447"/>
                  <a:pt x="1046" y="447"/>
                </a:cubicBezTo>
                <a:cubicBezTo>
                  <a:pt x="1146" y="354"/>
                  <a:pt x="1146" y="354"/>
                  <a:pt x="1146" y="354"/>
                </a:cubicBezTo>
                <a:cubicBezTo>
                  <a:pt x="1166" y="334"/>
                  <a:pt x="1152" y="314"/>
                  <a:pt x="1152" y="314"/>
                </a:cubicBezTo>
                <a:cubicBezTo>
                  <a:pt x="1082" y="216"/>
                  <a:pt x="1082" y="216"/>
                  <a:pt x="1082" y="216"/>
                </a:cubicBezTo>
                <a:cubicBezTo>
                  <a:pt x="1062" y="189"/>
                  <a:pt x="1031" y="209"/>
                  <a:pt x="1031" y="209"/>
                </a:cubicBezTo>
                <a:cubicBezTo>
                  <a:pt x="920" y="266"/>
                  <a:pt x="920" y="266"/>
                  <a:pt x="920" y="266"/>
                </a:cubicBezTo>
                <a:cubicBezTo>
                  <a:pt x="899" y="275"/>
                  <a:pt x="848" y="253"/>
                  <a:pt x="848" y="253"/>
                </a:cubicBezTo>
                <a:cubicBezTo>
                  <a:pt x="818" y="239"/>
                  <a:pt x="802" y="206"/>
                  <a:pt x="802" y="206"/>
                </a:cubicBezTo>
                <a:cubicBezTo>
                  <a:pt x="806" y="53"/>
                  <a:pt x="806" y="53"/>
                  <a:pt x="806" y="53"/>
                </a:cubicBezTo>
                <a:cubicBezTo>
                  <a:pt x="807" y="32"/>
                  <a:pt x="782" y="24"/>
                  <a:pt x="782" y="24"/>
                </a:cubicBezTo>
                <a:cubicBezTo>
                  <a:pt x="663" y="4"/>
                  <a:pt x="663" y="4"/>
                  <a:pt x="663" y="4"/>
                </a:cubicBezTo>
                <a:cubicBezTo>
                  <a:pt x="635" y="0"/>
                  <a:pt x="628" y="29"/>
                  <a:pt x="628" y="29"/>
                </a:cubicBezTo>
                <a:cubicBezTo>
                  <a:pt x="626" y="35"/>
                  <a:pt x="586" y="164"/>
                  <a:pt x="586" y="164"/>
                </a:cubicBezTo>
                <a:cubicBezTo>
                  <a:pt x="578" y="177"/>
                  <a:pt x="535" y="192"/>
                  <a:pt x="535" y="192"/>
                </a:cubicBezTo>
                <a:cubicBezTo>
                  <a:pt x="494" y="211"/>
                  <a:pt x="457" y="192"/>
                  <a:pt x="457" y="192"/>
                </a:cubicBezTo>
                <a:cubicBezTo>
                  <a:pt x="363" y="90"/>
                  <a:pt x="363" y="90"/>
                  <a:pt x="363" y="90"/>
                </a:cubicBezTo>
                <a:cubicBezTo>
                  <a:pt x="350" y="72"/>
                  <a:pt x="325" y="79"/>
                  <a:pt x="325" y="79"/>
                </a:cubicBezTo>
                <a:cubicBezTo>
                  <a:pt x="218" y="152"/>
                  <a:pt x="218" y="152"/>
                  <a:pt x="218" y="152"/>
                </a:cubicBezTo>
                <a:cubicBezTo>
                  <a:pt x="196" y="170"/>
                  <a:pt x="210" y="202"/>
                  <a:pt x="210" y="202"/>
                </a:cubicBezTo>
                <a:cubicBezTo>
                  <a:pt x="264" y="309"/>
                  <a:pt x="264" y="309"/>
                  <a:pt x="264" y="309"/>
                </a:cubicBezTo>
                <a:cubicBezTo>
                  <a:pt x="284" y="340"/>
                  <a:pt x="253" y="389"/>
                  <a:pt x="253" y="389"/>
                </a:cubicBezTo>
                <a:cubicBezTo>
                  <a:pt x="235" y="421"/>
                  <a:pt x="195" y="431"/>
                  <a:pt x="195" y="431"/>
                </a:cubicBezTo>
                <a:cubicBezTo>
                  <a:pt x="73" y="421"/>
                  <a:pt x="73" y="421"/>
                  <a:pt x="73" y="421"/>
                </a:cubicBezTo>
                <a:cubicBezTo>
                  <a:pt x="30" y="419"/>
                  <a:pt x="25" y="459"/>
                  <a:pt x="25" y="459"/>
                </a:cubicBezTo>
                <a:cubicBezTo>
                  <a:pt x="6" y="563"/>
                  <a:pt x="6" y="563"/>
                  <a:pt x="6" y="563"/>
                </a:cubicBezTo>
                <a:cubicBezTo>
                  <a:pt x="0" y="600"/>
                  <a:pt x="36" y="607"/>
                  <a:pt x="36" y="607"/>
                </a:cubicBezTo>
                <a:cubicBezTo>
                  <a:pt x="148" y="644"/>
                  <a:pt x="148" y="644"/>
                  <a:pt x="148" y="644"/>
                </a:cubicBezTo>
                <a:cubicBezTo>
                  <a:pt x="189" y="655"/>
                  <a:pt x="195" y="714"/>
                  <a:pt x="195" y="714"/>
                </a:cubicBezTo>
                <a:cubicBezTo>
                  <a:pt x="208" y="764"/>
                  <a:pt x="183" y="783"/>
                  <a:pt x="183" y="783"/>
                </a:cubicBezTo>
                <a:cubicBezTo>
                  <a:pt x="97" y="865"/>
                  <a:pt x="97" y="865"/>
                  <a:pt x="97" y="865"/>
                </a:cubicBezTo>
                <a:cubicBezTo>
                  <a:pt x="67" y="888"/>
                  <a:pt x="87" y="920"/>
                  <a:pt x="87" y="920"/>
                </a:cubicBezTo>
                <a:cubicBezTo>
                  <a:pt x="149" y="1008"/>
                  <a:pt x="149" y="1008"/>
                  <a:pt x="149" y="1008"/>
                </a:cubicBezTo>
                <a:cubicBezTo>
                  <a:pt x="179" y="1038"/>
                  <a:pt x="201" y="1021"/>
                  <a:pt x="201" y="1021"/>
                </a:cubicBezTo>
                <a:cubicBezTo>
                  <a:pt x="315" y="963"/>
                  <a:pt x="315" y="963"/>
                  <a:pt x="315" y="963"/>
                </a:cubicBezTo>
                <a:cubicBezTo>
                  <a:pt x="356" y="943"/>
                  <a:pt x="400" y="987"/>
                  <a:pt x="400" y="987"/>
                </a:cubicBezTo>
                <a:cubicBezTo>
                  <a:pt x="437" y="1013"/>
                  <a:pt x="430" y="1046"/>
                  <a:pt x="430" y="1046"/>
                </a:cubicBezTo>
                <a:cubicBezTo>
                  <a:pt x="425" y="1163"/>
                  <a:pt x="425" y="1163"/>
                  <a:pt x="425" y="1163"/>
                </a:cubicBezTo>
                <a:cubicBezTo>
                  <a:pt x="422" y="1190"/>
                  <a:pt x="455" y="1202"/>
                  <a:pt x="455" y="1202"/>
                </a:cubicBezTo>
                <a:cubicBezTo>
                  <a:pt x="566" y="1221"/>
                  <a:pt x="566" y="1221"/>
                  <a:pt x="566" y="1221"/>
                </a:cubicBezTo>
                <a:cubicBezTo>
                  <a:pt x="605" y="1229"/>
                  <a:pt x="610" y="1199"/>
                  <a:pt x="610" y="1199"/>
                </a:cubicBezTo>
                <a:cubicBezTo>
                  <a:pt x="649" y="1075"/>
                  <a:pt x="649" y="1075"/>
                  <a:pt x="649" y="1075"/>
                </a:cubicBezTo>
                <a:cubicBezTo>
                  <a:pt x="661" y="1042"/>
                  <a:pt x="716" y="1034"/>
                  <a:pt x="716" y="1034"/>
                </a:cubicBezTo>
                <a:cubicBezTo>
                  <a:pt x="769" y="1019"/>
                  <a:pt x="794" y="1054"/>
                  <a:pt x="794" y="1054"/>
                </a:cubicBezTo>
                <a:cubicBezTo>
                  <a:pt x="866" y="1133"/>
                  <a:pt x="866" y="1133"/>
                  <a:pt x="866" y="1133"/>
                </a:cubicBezTo>
                <a:cubicBezTo>
                  <a:pt x="880" y="1157"/>
                  <a:pt x="911" y="1147"/>
                  <a:pt x="911" y="1147"/>
                </a:cubicBezTo>
                <a:cubicBezTo>
                  <a:pt x="1015" y="1076"/>
                  <a:pt x="1015" y="1076"/>
                  <a:pt x="1015" y="1076"/>
                </a:cubicBezTo>
                <a:cubicBezTo>
                  <a:pt x="1039" y="1054"/>
                  <a:pt x="1024" y="1032"/>
                  <a:pt x="1024" y="1032"/>
                </a:cubicBezTo>
                <a:cubicBezTo>
                  <a:pt x="961" y="895"/>
                  <a:pt x="961" y="895"/>
                  <a:pt x="961" y="895"/>
                </a:cubicBezTo>
                <a:cubicBezTo>
                  <a:pt x="952" y="871"/>
                  <a:pt x="989" y="831"/>
                  <a:pt x="989" y="831"/>
                </a:cubicBezTo>
                <a:cubicBezTo>
                  <a:pt x="1014" y="796"/>
                  <a:pt x="1045" y="798"/>
                  <a:pt x="1045" y="798"/>
                </a:cubicBezTo>
                <a:cubicBezTo>
                  <a:pt x="1154" y="801"/>
                  <a:pt x="1154" y="801"/>
                  <a:pt x="1154" y="801"/>
                </a:cubicBezTo>
                <a:cubicBezTo>
                  <a:pt x="1194" y="807"/>
                  <a:pt x="1197" y="785"/>
                  <a:pt x="1197" y="785"/>
                </a:cubicBezTo>
                <a:cubicBezTo>
                  <a:pt x="1197" y="785"/>
                  <a:pt x="1220" y="696"/>
                  <a:pt x="1225" y="665"/>
                </a:cubicBezTo>
                <a:close/>
                <a:moveTo>
                  <a:pt x="596" y="729"/>
                </a:moveTo>
                <a:cubicBezTo>
                  <a:pt x="531" y="718"/>
                  <a:pt x="488" y="657"/>
                  <a:pt x="499" y="592"/>
                </a:cubicBezTo>
                <a:cubicBezTo>
                  <a:pt x="510" y="528"/>
                  <a:pt x="571" y="484"/>
                  <a:pt x="636" y="495"/>
                </a:cubicBezTo>
                <a:cubicBezTo>
                  <a:pt x="701" y="507"/>
                  <a:pt x="744" y="568"/>
                  <a:pt x="733" y="632"/>
                </a:cubicBezTo>
                <a:cubicBezTo>
                  <a:pt x="722" y="697"/>
                  <a:pt x="660" y="740"/>
                  <a:pt x="596" y="729"/>
                </a:cubicBezTo>
                <a:close/>
              </a:path>
            </a:pathLst>
          </a:custGeom>
          <a:solidFill>
            <a:schemeClr val="tx2">
              <a:lumMod val="50000"/>
            </a:schemeClr>
          </a:solidFill>
          <a:ln>
            <a:solidFill>
              <a:schemeClr val="bg1"/>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white"/>
              </a:solidFill>
              <a:effectLst/>
              <a:uLnTx/>
              <a:uFillTx/>
              <a:cs typeface="+mn-ea"/>
              <a:sym typeface="+mn-lt"/>
            </a:endParaRPr>
          </a:p>
        </p:txBody>
      </p:sp>
      <p:sp>
        <p:nvSpPr>
          <p:cNvPr id="6" name="矩形 5"/>
          <p:cNvSpPr/>
          <p:nvPr/>
        </p:nvSpPr>
        <p:spPr>
          <a:xfrm>
            <a:off x="255270" y="2284730"/>
            <a:ext cx="3604895" cy="4246245"/>
          </a:xfrm>
          <a:prstGeom prst="rect">
            <a:avLst/>
          </a:prstGeom>
        </p:spPr>
        <p:txBody>
          <a:bodyPr wrap="square">
            <a:spAutoFit/>
          </a:bodyPr>
          <a:lstStyle/>
          <a:p>
            <a:pPr algn="r"/>
            <a:r>
              <a:rPr lang="zh-CN" altLang="zh-CN" dirty="0">
                <a:solidFill>
                  <a:schemeClr val="bg1"/>
                </a:solidFill>
              </a:rPr>
              <a:t>①数据清理与预处理</a:t>
            </a:r>
            <a:endParaRPr lang="zh-CN" altLang="zh-CN" dirty="0">
              <a:solidFill>
                <a:schemeClr val="bg1"/>
              </a:solidFill>
            </a:endParaRPr>
          </a:p>
          <a:p>
            <a:pPr algn="r"/>
            <a:r>
              <a:rPr lang="zh-CN" altLang="zh-CN" dirty="0">
                <a:solidFill>
                  <a:schemeClr val="bg1"/>
                </a:solidFill>
              </a:rPr>
              <a:t>对来自</a:t>
            </a:r>
            <a:r>
              <a:rPr lang="en-US" altLang="zh-CN" dirty="0" err="1">
                <a:solidFill>
                  <a:schemeClr val="bg1"/>
                </a:solidFill>
              </a:rPr>
              <a:t>Opendigger</a:t>
            </a:r>
            <a:r>
              <a:rPr lang="en-US" altLang="zh-CN" dirty="0">
                <a:solidFill>
                  <a:schemeClr val="bg1"/>
                </a:solidFill>
              </a:rPr>
              <a:t> </a:t>
            </a:r>
            <a:r>
              <a:rPr lang="zh-CN" altLang="zh-CN" dirty="0">
                <a:solidFill>
                  <a:schemeClr val="bg1"/>
                </a:solidFill>
              </a:rPr>
              <a:t>中的</a:t>
            </a:r>
            <a:r>
              <a:rPr lang="en-US" altLang="zh-CN" dirty="0">
                <a:solidFill>
                  <a:schemeClr val="bg1"/>
                </a:solidFill>
              </a:rPr>
              <a:t>top300_metric</a:t>
            </a:r>
            <a:r>
              <a:rPr lang="zh-CN" altLang="zh-CN" dirty="0">
                <a:solidFill>
                  <a:schemeClr val="bg1"/>
                </a:solidFill>
              </a:rPr>
              <a:t>数据需要作大量复杂的处理，确保数据的质量和一致性。这包括识别和处理各种类型的缺失值和异常值，以及优化数据处理流程以提高效率。</a:t>
            </a:r>
            <a:endParaRPr lang="zh-CN" altLang="zh-CN" dirty="0">
              <a:solidFill>
                <a:schemeClr val="bg1"/>
              </a:solidFill>
            </a:endParaRPr>
          </a:p>
          <a:p>
            <a:pPr algn="r"/>
            <a:r>
              <a:rPr lang="zh-CN" altLang="zh-CN" dirty="0">
                <a:solidFill>
                  <a:schemeClr val="bg1"/>
                </a:solidFill>
              </a:rPr>
              <a:t>②数据融合算法设计</a:t>
            </a:r>
            <a:endParaRPr lang="zh-CN" altLang="zh-CN" dirty="0">
              <a:solidFill>
                <a:schemeClr val="bg1"/>
              </a:solidFill>
            </a:endParaRPr>
          </a:p>
          <a:p>
            <a:pPr algn="r"/>
            <a:r>
              <a:rPr lang="zh-CN" altLang="zh-CN" dirty="0">
                <a:solidFill>
                  <a:schemeClr val="bg1"/>
                </a:solidFill>
              </a:rPr>
              <a:t>对于预处理的数据，融合策略选择复杂，要综合考虑数据性质、应用需求和计算资源等因素。并且融合算法计算复杂，对计算资源要求高，对于不同数据格式等情况，需要复杂的数据转换工具，处理大规模数据时计算负担重。</a:t>
            </a:r>
            <a:endParaRPr lang="zh-CN" altLang="zh-CN" dirty="0">
              <a:solidFill>
                <a:schemeClr val="bg1"/>
              </a:solidFill>
            </a:endParaRPr>
          </a:p>
        </p:txBody>
      </p:sp>
      <p:sp>
        <p:nvSpPr>
          <p:cNvPr id="7" name="矩形 6"/>
          <p:cNvSpPr/>
          <p:nvPr/>
        </p:nvSpPr>
        <p:spPr>
          <a:xfrm>
            <a:off x="2208212" y="1735705"/>
            <a:ext cx="1728358" cy="46166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err="1">
                <a:ln>
                  <a:noFill/>
                </a:ln>
                <a:solidFill>
                  <a:prstClr val="white"/>
                </a:solidFill>
                <a:effectLst/>
                <a:uLnTx/>
                <a:uFillTx/>
                <a:cs typeface="+mn-ea"/>
                <a:sym typeface="+mn-lt"/>
              </a:rPr>
              <a:t>opendigger</a:t>
            </a:r>
            <a:endParaRPr kumimoji="0" lang="zh-CN" altLang="en-US" sz="2400" b="0" i="0" u="none" strike="noStrike" kern="1200" cap="none" spc="0" normalizeH="0" baseline="0" noProof="0" dirty="0">
              <a:ln>
                <a:noFill/>
              </a:ln>
              <a:solidFill>
                <a:prstClr val="white"/>
              </a:solidFill>
              <a:effectLst/>
              <a:uLnTx/>
              <a:uFillTx/>
              <a:cs typeface="+mn-ea"/>
              <a:sym typeface="+mn-lt"/>
            </a:endParaRPr>
          </a:p>
        </p:txBody>
      </p:sp>
      <p:cxnSp>
        <p:nvCxnSpPr>
          <p:cNvPr id="9" name="直接连接符 8"/>
          <p:cNvCxnSpPr/>
          <p:nvPr/>
        </p:nvCxnSpPr>
        <p:spPr>
          <a:xfrm>
            <a:off x="2441324" y="2197370"/>
            <a:ext cx="1418529" cy="0"/>
          </a:xfrm>
          <a:prstGeom prst="line">
            <a:avLst/>
          </a:prstGeom>
          <a:ln w="19050">
            <a:solidFill>
              <a:schemeClr val="bg1"/>
            </a:solidFill>
            <a:headEnd type="ova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8026754" y="3125935"/>
            <a:ext cx="3885402" cy="2168525"/>
          </a:xfrm>
          <a:prstGeom prst="rect">
            <a:avLst/>
          </a:prstGeom>
        </p:spPr>
        <p:txBody>
          <a:bodyPr wrap="square">
            <a:spAutoFit/>
          </a:bodyPr>
          <a:lstStyle/>
          <a:p>
            <a:pPr>
              <a:lnSpc>
                <a:spcPct val="150000"/>
              </a:lnSpc>
            </a:pPr>
            <a:r>
              <a:rPr lang="zh-CN" altLang="zh-CN" dirty="0">
                <a:solidFill>
                  <a:schemeClr val="bg1"/>
                </a:solidFill>
                <a:latin typeface="+mn-ea"/>
              </a:rPr>
              <a:t>③数据可视化不仅需要选择合适的图表类型和布局，还需要优化性能以支持大规模数据的实时展示。此外，统一指标算法的设计和实现也具有一定的技术挑战</a:t>
            </a:r>
            <a:endParaRPr lang="zh-CN" altLang="zh-CN" dirty="0">
              <a:solidFill>
                <a:schemeClr val="bg1"/>
              </a:solidFill>
              <a:latin typeface="+mn-ea"/>
            </a:endParaRPr>
          </a:p>
        </p:txBody>
      </p:sp>
      <p:sp>
        <p:nvSpPr>
          <p:cNvPr id="110" name="矩形 109"/>
          <p:cNvSpPr/>
          <p:nvPr/>
        </p:nvSpPr>
        <p:spPr>
          <a:xfrm>
            <a:off x="8037979" y="2536312"/>
            <a:ext cx="1452642" cy="461665"/>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2400" b="0" i="0" u="none" strike="noStrike" kern="1200" cap="none" spc="0" normalizeH="0" baseline="0" noProof="0" dirty="0" err="1">
                <a:ln>
                  <a:noFill/>
                </a:ln>
                <a:solidFill>
                  <a:prstClr val="white"/>
                </a:solidFill>
                <a:effectLst/>
                <a:uLnTx/>
                <a:uFillTx/>
                <a:cs typeface="+mn-ea"/>
                <a:sym typeface="+mn-lt"/>
              </a:rPr>
              <a:t>dataease</a:t>
            </a:r>
            <a:endParaRPr kumimoji="0" lang="zh-CN" altLang="en-US" sz="2400" b="0" i="0" u="none" strike="noStrike" kern="1200" cap="none" spc="0" normalizeH="0" baseline="0" noProof="0" dirty="0">
              <a:ln>
                <a:noFill/>
              </a:ln>
              <a:solidFill>
                <a:prstClr val="white"/>
              </a:solidFill>
              <a:effectLst/>
              <a:uLnTx/>
              <a:uFillTx/>
              <a:cs typeface="+mn-ea"/>
              <a:sym typeface="+mn-lt"/>
            </a:endParaRPr>
          </a:p>
        </p:txBody>
      </p:sp>
      <p:cxnSp>
        <p:nvCxnSpPr>
          <p:cNvPr id="111" name="直接连接符 110"/>
          <p:cNvCxnSpPr/>
          <p:nvPr/>
        </p:nvCxnSpPr>
        <p:spPr>
          <a:xfrm>
            <a:off x="8110346" y="2974370"/>
            <a:ext cx="1418529"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4" name="TextBox 39"/>
          <p:cNvSpPr txBox="1"/>
          <p:nvPr/>
        </p:nvSpPr>
        <p:spPr>
          <a:xfrm>
            <a:off x="408305" y="432435"/>
            <a:ext cx="4135755" cy="583565"/>
          </a:xfrm>
          <a:prstGeom prst="rect">
            <a:avLst/>
          </a:prstGeom>
          <a:noFill/>
        </p:spPr>
        <p:txBody>
          <a:bodyPr wrap="square" rtlCol="0">
            <a:spAutoFit/>
          </a:bodyPr>
          <a:lstStyle/>
          <a:p>
            <a:pPr algn="l"/>
            <a:r>
              <a:rPr lang="zh-CN" altLang="en-US" sz="3200" b="1" dirty="0">
                <a:solidFill>
                  <a:schemeClr val="bg1"/>
                </a:solidFill>
                <a:cs typeface="+mn-ea"/>
                <a:sym typeface="+mn-lt"/>
              </a:rPr>
              <a:t>技术工具</a:t>
            </a:r>
            <a:r>
              <a:rPr lang="en-US" altLang="zh-CN" sz="3200" b="1" dirty="0">
                <a:solidFill>
                  <a:schemeClr val="bg1"/>
                </a:solidFill>
                <a:cs typeface="+mn-ea"/>
                <a:sym typeface="+mn-lt"/>
              </a:rPr>
              <a:t>·</a:t>
            </a:r>
            <a:r>
              <a:rPr lang="zh-CN" altLang="en-US" sz="3200" b="1" dirty="0">
                <a:solidFill>
                  <a:schemeClr val="bg1"/>
                </a:solidFill>
                <a:cs typeface="+mn-ea"/>
                <a:sym typeface="+mn-lt"/>
              </a:rPr>
              <a:t>难度</a:t>
            </a:r>
            <a:r>
              <a:rPr lang="zh-CN" altLang="en-US" sz="3200" b="1" dirty="0">
                <a:solidFill>
                  <a:schemeClr val="bg1"/>
                </a:solidFill>
                <a:cs typeface="+mn-ea"/>
                <a:sym typeface="+mn-lt"/>
              </a:rPr>
              <a:t>分析</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p:cTn id="7" dur="500" fill="hold"/>
                                        <p:tgtEl>
                                          <p:spTgt spid="95"/>
                                        </p:tgtEl>
                                        <p:attrNameLst>
                                          <p:attrName>ppt_w</p:attrName>
                                        </p:attrNameLst>
                                      </p:cBhvr>
                                      <p:tavLst>
                                        <p:tav tm="0">
                                          <p:val>
                                            <p:fltVal val="0"/>
                                          </p:val>
                                        </p:tav>
                                        <p:tav tm="100000">
                                          <p:val>
                                            <p:strVal val="#ppt_w"/>
                                          </p:val>
                                        </p:tav>
                                      </p:tavLst>
                                    </p:anim>
                                    <p:anim calcmode="lin" valueType="num">
                                      <p:cBhvr>
                                        <p:cTn id="8" dur="500" fill="hold"/>
                                        <p:tgtEl>
                                          <p:spTgt spid="95"/>
                                        </p:tgtEl>
                                        <p:attrNameLst>
                                          <p:attrName>ppt_h</p:attrName>
                                        </p:attrNameLst>
                                      </p:cBhvr>
                                      <p:tavLst>
                                        <p:tav tm="0">
                                          <p:val>
                                            <p:fltVal val="0"/>
                                          </p:val>
                                        </p:tav>
                                        <p:tav tm="100000">
                                          <p:val>
                                            <p:strVal val="#ppt_h"/>
                                          </p:val>
                                        </p:tav>
                                      </p:tavLst>
                                    </p:anim>
                                    <p:anim calcmode="lin" valueType="num">
                                      <p:cBhvr>
                                        <p:cTn id="9" dur="500" fill="hold"/>
                                        <p:tgtEl>
                                          <p:spTgt spid="95"/>
                                        </p:tgtEl>
                                        <p:attrNameLst>
                                          <p:attrName>style.rotation</p:attrName>
                                        </p:attrNameLst>
                                      </p:cBhvr>
                                      <p:tavLst>
                                        <p:tav tm="0">
                                          <p:val>
                                            <p:fltVal val="360"/>
                                          </p:val>
                                        </p:tav>
                                        <p:tav tm="100000">
                                          <p:val>
                                            <p:fltVal val="0"/>
                                          </p:val>
                                        </p:tav>
                                      </p:tavLst>
                                    </p:anim>
                                    <p:animEffect transition="in" filter="fade">
                                      <p:cBhvr>
                                        <p:cTn id="10" dur="500"/>
                                        <p:tgtEl>
                                          <p:spTgt spid="95"/>
                                        </p:tgtEl>
                                      </p:cBhvr>
                                    </p:animEffect>
                                  </p:childTnLst>
                                </p:cTn>
                              </p:par>
                            </p:childTnLst>
                          </p:cTn>
                        </p:par>
                        <p:par>
                          <p:cTn id="11" fill="hold">
                            <p:stCondLst>
                              <p:cond delay="500"/>
                            </p:stCondLst>
                            <p:childTnLst>
                              <p:par>
                                <p:cTn id="12" presetID="49" presetClass="entr" presetSubtype="0" decel="100000" fill="hold" grpId="0" nodeType="afterEffect">
                                  <p:stCondLst>
                                    <p:cond delay="0"/>
                                  </p:stCondLst>
                                  <p:childTnLst>
                                    <p:set>
                                      <p:cBhvr>
                                        <p:cTn id="13" dur="1" fill="hold">
                                          <p:stCondLst>
                                            <p:cond delay="0"/>
                                          </p:stCondLst>
                                        </p:cTn>
                                        <p:tgtEl>
                                          <p:spTgt spid="38"/>
                                        </p:tgtEl>
                                        <p:attrNameLst>
                                          <p:attrName>style.visibility</p:attrName>
                                        </p:attrNameLst>
                                      </p:cBhvr>
                                      <p:to>
                                        <p:strVal val="visible"/>
                                      </p:to>
                                    </p:set>
                                    <p:anim calcmode="lin" valueType="num">
                                      <p:cBhvr>
                                        <p:cTn id="14" dur="500" fill="hold"/>
                                        <p:tgtEl>
                                          <p:spTgt spid="38"/>
                                        </p:tgtEl>
                                        <p:attrNameLst>
                                          <p:attrName>ppt_w</p:attrName>
                                        </p:attrNameLst>
                                      </p:cBhvr>
                                      <p:tavLst>
                                        <p:tav tm="0">
                                          <p:val>
                                            <p:fltVal val="0"/>
                                          </p:val>
                                        </p:tav>
                                        <p:tav tm="100000">
                                          <p:val>
                                            <p:strVal val="#ppt_w"/>
                                          </p:val>
                                        </p:tav>
                                      </p:tavLst>
                                    </p:anim>
                                    <p:anim calcmode="lin" valueType="num">
                                      <p:cBhvr>
                                        <p:cTn id="15" dur="500" fill="hold"/>
                                        <p:tgtEl>
                                          <p:spTgt spid="38"/>
                                        </p:tgtEl>
                                        <p:attrNameLst>
                                          <p:attrName>ppt_h</p:attrName>
                                        </p:attrNameLst>
                                      </p:cBhvr>
                                      <p:tavLst>
                                        <p:tav tm="0">
                                          <p:val>
                                            <p:fltVal val="0"/>
                                          </p:val>
                                        </p:tav>
                                        <p:tav tm="100000">
                                          <p:val>
                                            <p:strVal val="#ppt_h"/>
                                          </p:val>
                                        </p:tav>
                                      </p:tavLst>
                                    </p:anim>
                                    <p:anim calcmode="lin" valueType="num">
                                      <p:cBhvr>
                                        <p:cTn id="16" dur="500" fill="hold"/>
                                        <p:tgtEl>
                                          <p:spTgt spid="38"/>
                                        </p:tgtEl>
                                        <p:attrNameLst>
                                          <p:attrName>style.rotation</p:attrName>
                                        </p:attrNameLst>
                                      </p:cBhvr>
                                      <p:tavLst>
                                        <p:tav tm="0">
                                          <p:val>
                                            <p:fltVal val="360"/>
                                          </p:val>
                                        </p:tav>
                                        <p:tav tm="100000">
                                          <p:val>
                                            <p:fltVal val="0"/>
                                          </p:val>
                                        </p:tav>
                                      </p:tavLst>
                                    </p:anim>
                                    <p:animEffect transition="in" filter="fade">
                                      <p:cBhvr>
                                        <p:cTn id="17" dur="500"/>
                                        <p:tgtEl>
                                          <p:spTgt spid="38"/>
                                        </p:tgtEl>
                                      </p:cBhvr>
                                    </p:animEffect>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110"/>
                                        </p:tgtEl>
                                        <p:attrNameLst>
                                          <p:attrName>style.visibility</p:attrName>
                                        </p:attrNameLst>
                                      </p:cBhvr>
                                      <p:to>
                                        <p:strVal val="visible"/>
                                      </p:to>
                                    </p:set>
                                    <p:anim calcmode="lin" valueType="num">
                                      <p:cBhvr>
                                        <p:cTn id="27" dur="500" fill="hold"/>
                                        <p:tgtEl>
                                          <p:spTgt spid="110"/>
                                        </p:tgtEl>
                                        <p:attrNameLst>
                                          <p:attrName>ppt_w</p:attrName>
                                        </p:attrNameLst>
                                      </p:cBhvr>
                                      <p:tavLst>
                                        <p:tav tm="0">
                                          <p:val>
                                            <p:fltVal val="0"/>
                                          </p:val>
                                        </p:tav>
                                        <p:tav tm="100000">
                                          <p:val>
                                            <p:strVal val="#ppt_w"/>
                                          </p:val>
                                        </p:tav>
                                      </p:tavLst>
                                    </p:anim>
                                    <p:anim calcmode="lin" valueType="num">
                                      <p:cBhvr>
                                        <p:cTn id="28" dur="500" fill="hold"/>
                                        <p:tgtEl>
                                          <p:spTgt spid="110"/>
                                        </p:tgtEl>
                                        <p:attrNameLst>
                                          <p:attrName>ppt_h</p:attrName>
                                        </p:attrNameLst>
                                      </p:cBhvr>
                                      <p:tavLst>
                                        <p:tav tm="0">
                                          <p:val>
                                            <p:fltVal val="0"/>
                                          </p:val>
                                        </p:tav>
                                        <p:tav tm="100000">
                                          <p:val>
                                            <p:strVal val="#ppt_h"/>
                                          </p:val>
                                        </p:tav>
                                      </p:tavLst>
                                    </p:anim>
                                    <p:animEffect transition="in" filter="fade">
                                      <p:cBhvr>
                                        <p:cTn id="29" dur="500"/>
                                        <p:tgtEl>
                                          <p:spTgt spid="110"/>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11"/>
                                        </p:tgtEl>
                                        <p:attrNameLst>
                                          <p:attrName>style.visibility</p:attrName>
                                        </p:attrNameLst>
                                      </p:cBhvr>
                                      <p:to>
                                        <p:strVal val="visible"/>
                                      </p:to>
                                    </p:set>
                                    <p:animEffect transition="in" filter="wipe(left)">
                                      <p:cBhvr>
                                        <p:cTn id="37" dur="500"/>
                                        <p:tgtEl>
                                          <p:spTgt spid="111"/>
                                        </p:tgtEl>
                                      </p:cBhvr>
                                    </p:animEffect>
                                  </p:childTnLst>
                                </p:cTn>
                              </p:par>
                            </p:childTnLst>
                          </p:cTn>
                        </p:par>
                        <p:par>
                          <p:cTn id="38" fill="hold">
                            <p:stCondLst>
                              <p:cond delay="3000"/>
                            </p:stCondLst>
                            <p:childTnLst>
                              <p:par>
                                <p:cTn id="39" presetID="22" presetClass="entr" presetSubtype="4"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down)">
                                      <p:cBhvr>
                                        <p:cTn id="41" dur="500"/>
                                        <p:tgtEl>
                                          <p:spTgt spid="6"/>
                                        </p:tgtEl>
                                      </p:cBhvr>
                                    </p:animEffect>
                                  </p:childTnLst>
                                </p:cTn>
                              </p:par>
                            </p:childTnLst>
                          </p:cTn>
                        </p:par>
                        <p:par>
                          <p:cTn id="42" fill="hold">
                            <p:stCondLst>
                              <p:cond delay="3500"/>
                            </p:stCondLst>
                            <p:childTnLst>
                              <p:par>
                                <p:cTn id="43" presetID="22" presetClass="entr" presetSubtype="4"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down)">
                                      <p:cBhvr>
                                        <p:cTn id="4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95" grpId="0" animBg="1"/>
      <p:bldP spid="6" grpId="0"/>
      <p:bldP spid="7" grpId="0"/>
      <p:bldP spid="10" grpId="0"/>
      <p:bldP spid="1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直接连接符 43"/>
          <p:cNvCxnSpPr/>
          <p:nvPr/>
        </p:nvCxnSpPr>
        <p:spPr>
          <a:xfrm flipH="1">
            <a:off x="3544888" y="2081266"/>
            <a:ext cx="0" cy="360045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rot="5400000" flipH="1">
            <a:off x="3750943" y="1847265"/>
            <a:ext cx="0" cy="46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flipH="1">
            <a:off x="3706813" y="3157590"/>
            <a:ext cx="0" cy="147637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rot="5400000" flipH="1">
            <a:off x="3748623" y="5468890"/>
            <a:ext cx="0" cy="432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3952875" y="1698679"/>
            <a:ext cx="2855913" cy="781049"/>
            <a:chOff x="3952875" y="1962151"/>
            <a:chExt cx="2855913" cy="781049"/>
          </a:xfrm>
        </p:grpSpPr>
        <p:sp>
          <p:nvSpPr>
            <p:cNvPr id="50" name="圆角矩形 49"/>
            <p:cNvSpPr/>
            <p:nvPr/>
          </p:nvSpPr>
          <p:spPr>
            <a:xfrm>
              <a:off x="3952875" y="1970088"/>
              <a:ext cx="2855913" cy="773112"/>
            </a:xfrm>
            <a:prstGeom prst="roundRect">
              <a:avLst/>
            </a:prstGeom>
            <a:solidFill>
              <a:schemeClr val="accent5">
                <a:lumMod val="75000"/>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1" name="文本框 50"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211280" y="1962151"/>
              <a:ext cx="2339102" cy="673005"/>
            </a:xfrm>
            <a:prstGeom prst="rect">
              <a:avLst/>
            </a:prstGeom>
            <a:noFill/>
            <a:effectLst/>
          </p:spPr>
          <p:txBody>
            <a:bodyPr wrap="none" rtlCol="0">
              <a:spAutoFit/>
            </a:bodyPr>
            <a:lstStyle/>
            <a:p>
              <a:pPr marL="0" marR="0" lvl="0" indent="0" algn="just" defTabSz="914400" rtl="0" eaLnBrk="1" fontAlgn="auto" latinLnBrk="0" hangingPunct="1">
                <a:lnSpc>
                  <a:spcPct val="150000"/>
                </a:lnSpc>
                <a:spcBef>
                  <a:spcPct val="0"/>
                </a:spcBef>
                <a:spcAft>
                  <a:spcPct val="0"/>
                </a:spcAft>
                <a:buClrTx/>
                <a:buSzTx/>
                <a:buFontTx/>
                <a:buNone/>
                <a:defRPr/>
              </a:pPr>
              <a:r>
                <a:rPr lang="zh-CN" altLang="zh-CN" sz="2800" kern="100" dirty="0">
                  <a:solidFill>
                    <a:schemeClr val="bg1"/>
                  </a:solidFill>
                  <a:effectLst/>
                  <a:latin typeface="+mn-ea"/>
                  <a:cs typeface="Times New Roman" panose="02020603050405020304" pitchFamily="18" charset="0"/>
                </a:rPr>
                <a:t>多源数据融合</a:t>
              </a:r>
              <a:endParaRPr kumimoji="0" lang="en-US" altLang="zh-CN" sz="2800" b="0" i="0" u="none" strike="noStrike" kern="1200" cap="none" spc="0" normalizeH="0" baseline="0" noProof="0" dirty="0">
                <a:ln>
                  <a:noFill/>
                </a:ln>
                <a:solidFill>
                  <a:schemeClr val="bg1"/>
                </a:solidFill>
                <a:effectLst/>
                <a:uLnTx/>
                <a:uFillTx/>
                <a:latin typeface="+mn-ea"/>
                <a:cs typeface="+mn-ea"/>
                <a:sym typeface="+mn-lt"/>
              </a:endParaRPr>
            </a:p>
          </p:txBody>
        </p:sp>
      </p:grpSp>
      <p:grpSp>
        <p:nvGrpSpPr>
          <p:cNvPr id="52" name="组合 51"/>
          <p:cNvGrpSpPr/>
          <p:nvPr/>
        </p:nvGrpSpPr>
        <p:grpSpPr>
          <a:xfrm>
            <a:off x="3952875" y="3487791"/>
            <a:ext cx="2855913" cy="774700"/>
            <a:chOff x="3952875" y="3751263"/>
            <a:chExt cx="2855913" cy="774700"/>
          </a:xfrm>
        </p:grpSpPr>
        <p:sp>
          <p:nvSpPr>
            <p:cNvPr id="53" name="圆角矩形 52"/>
            <p:cNvSpPr/>
            <p:nvPr/>
          </p:nvSpPr>
          <p:spPr>
            <a:xfrm>
              <a:off x="3952875" y="3751263"/>
              <a:ext cx="2855913" cy="774700"/>
            </a:xfrm>
            <a:prstGeom prst="roundRect">
              <a:avLst/>
            </a:prstGeom>
            <a:solidFill>
              <a:schemeClr val="bg1"/>
            </a:solidFill>
            <a:ln>
              <a:noFill/>
            </a:ln>
            <a:effectLst>
              <a:outerShdw blurRad="508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4" name="文本框 53"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211280" y="3897639"/>
              <a:ext cx="2339102"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zh-CN" sz="2800" kern="100" dirty="0">
                  <a:effectLst/>
                  <a:latin typeface="+mn-ea"/>
                  <a:cs typeface="Times New Roman" panose="02020603050405020304" pitchFamily="18" charset="0"/>
                </a:rPr>
                <a:t>统一指标算法</a:t>
              </a:r>
              <a:endParaRPr kumimoji="0" lang="en-US" altLang="zh-CN" sz="2800" b="0" i="0" u="none" strike="noStrike" kern="1200" cap="none" spc="0" normalizeH="0" baseline="0" noProof="0" dirty="0">
                <a:ln>
                  <a:noFill/>
                </a:ln>
                <a:solidFill>
                  <a:srgbClr val="26576E"/>
                </a:solidFill>
                <a:effectLst/>
                <a:uLnTx/>
                <a:uFillTx/>
                <a:latin typeface="+mn-ea"/>
                <a:cs typeface="+mn-ea"/>
                <a:sym typeface="+mn-lt"/>
              </a:endParaRPr>
            </a:p>
          </p:txBody>
        </p:sp>
      </p:grpSp>
      <p:grpSp>
        <p:nvGrpSpPr>
          <p:cNvPr id="55" name="组合 54"/>
          <p:cNvGrpSpPr/>
          <p:nvPr/>
        </p:nvGrpSpPr>
        <p:grpSpPr>
          <a:xfrm>
            <a:off x="3952875" y="5268966"/>
            <a:ext cx="2855913" cy="774700"/>
            <a:chOff x="3952875" y="5532438"/>
            <a:chExt cx="2855913" cy="774700"/>
          </a:xfrm>
        </p:grpSpPr>
        <p:sp>
          <p:nvSpPr>
            <p:cNvPr id="56" name="圆角矩形 55"/>
            <p:cNvSpPr/>
            <p:nvPr/>
          </p:nvSpPr>
          <p:spPr>
            <a:xfrm>
              <a:off x="3952875" y="5532438"/>
              <a:ext cx="2855913" cy="774700"/>
            </a:xfrm>
            <a:prstGeom prst="roundRect">
              <a:avLst/>
            </a:prstGeom>
            <a:solidFill>
              <a:schemeClr val="accent5">
                <a:lumMod val="75000"/>
                <a:alpha val="30000"/>
              </a:schemeClr>
            </a:solidFill>
            <a:ln>
              <a:noFill/>
            </a:ln>
            <a:effectLst>
              <a:outerShdw blurRad="88900" dist="63500" dir="2700000" algn="tl" rotWithShape="0">
                <a:schemeClr val="tx1">
                  <a:lumMod val="95000"/>
                  <a:lumOff val="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7" name="文本框 56"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211280" y="5655520"/>
              <a:ext cx="2339102"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2800" dirty="0">
                  <a:solidFill>
                    <a:prstClr val="white"/>
                  </a:solidFill>
                  <a:cs typeface="+mn-ea"/>
                  <a:sym typeface="+mn-lt"/>
                </a:rPr>
                <a:t>一键切换视角</a:t>
              </a:r>
              <a:endParaRPr kumimoji="0" lang="en-US" altLang="zh-CN" sz="2800" b="0" i="0" u="none" strike="noStrike" kern="1200" cap="none" spc="0" normalizeH="0" baseline="0" noProof="0" dirty="0">
                <a:ln>
                  <a:noFill/>
                </a:ln>
                <a:solidFill>
                  <a:prstClr val="white"/>
                </a:solidFill>
                <a:effectLst/>
                <a:uLnTx/>
                <a:uFillTx/>
                <a:cs typeface="+mn-ea"/>
                <a:sym typeface="+mn-lt"/>
              </a:endParaRPr>
            </a:p>
          </p:txBody>
        </p:sp>
      </p:grpSp>
      <p:sp>
        <p:nvSpPr>
          <p:cNvPr id="58" name="矩形 47"/>
          <p:cNvSpPr>
            <a:spLocks noChangeArrowheads="1"/>
          </p:cNvSpPr>
          <p:nvPr/>
        </p:nvSpPr>
        <p:spPr bwMode="auto">
          <a:xfrm>
            <a:off x="7404459" y="1423702"/>
            <a:ext cx="3847310" cy="1675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Aft>
                <a:spcPct val="0"/>
              </a:spcAft>
              <a:buNone/>
              <a:defRPr/>
            </a:pPr>
            <a:r>
              <a:rPr lang="zh-CN" altLang="zh-CN" sz="1400" dirty="0">
                <a:solidFill>
                  <a:schemeClr val="bg1"/>
                </a:solidFill>
                <a:latin typeface="+mn-ea"/>
                <a:ea typeface="+mn-ea"/>
              </a:rPr>
              <a:t>通过多源数据融合，提供了多维全面的视角，使用户能够更深入地理解项目的各个方面。这种数据整合方法不仅增强了数据分析的广度和深度，还揭示了单一数据源无法提供的复杂模式和关系，因此具有较高的创新性和竞争优势。</a:t>
            </a:r>
            <a:endParaRPr kumimoji="0" lang="zh-CN" altLang="zh-CN" sz="1400" b="0" i="0" u="none" strike="noStrike" kern="1200" cap="none" spc="0" normalizeH="0" baseline="0" noProof="0" dirty="0">
              <a:ln>
                <a:noFill/>
              </a:ln>
              <a:solidFill>
                <a:schemeClr val="bg1"/>
              </a:solidFill>
              <a:effectLst/>
              <a:uLnTx/>
              <a:uFillTx/>
              <a:latin typeface="+mn-ea"/>
              <a:ea typeface="+mn-ea"/>
              <a:cs typeface="+mn-ea"/>
              <a:sym typeface="+mn-lt"/>
            </a:endParaRPr>
          </a:p>
        </p:txBody>
      </p:sp>
      <p:sp>
        <p:nvSpPr>
          <p:cNvPr id="59" name="矩形 47"/>
          <p:cNvSpPr>
            <a:spLocks noChangeArrowheads="1"/>
          </p:cNvSpPr>
          <p:nvPr/>
        </p:nvSpPr>
        <p:spPr bwMode="auto">
          <a:xfrm>
            <a:off x="7404459" y="3284823"/>
            <a:ext cx="3847310" cy="1675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zh-CN" sz="1400" dirty="0">
                <a:solidFill>
                  <a:schemeClr val="bg1"/>
                </a:solidFill>
                <a:latin typeface="+mn-ea"/>
                <a:ea typeface="+mn-ea"/>
              </a:rPr>
              <a:t>这套算法的设计简化了数据解读的过程，即使是对技术细节不甚了解的用户也能迅速掌握项目的关键信息。它不仅提高了数据的透明度，也增强了用户的理解和使用体验。具备较高的创新性和实用价值。</a:t>
            </a:r>
            <a:endParaRPr lang="zh-CN" altLang="zh-CN" sz="1400" dirty="0">
              <a:solidFill>
                <a:schemeClr val="bg1"/>
              </a:solidFill>
              <a:latin typeface="+mn-ea"/>
              <a:ea typeface="+mn-ea"/>
            </a:endParaRPr>
          </a:p>
        </p:txBody>
      </p:sp>
      <p:sp>
        <p:nvSpPr>
          <p:cNvPr id="60" name="矩形 47"/>
          <p:cNvSpPr>
            <a:spLocks noChangeArrowheads="1"/>
          </p:cNvSpPr>
          <p:nvPr/>
        </p:nvSpPr>
        <p:spPr bwMode="auto">
          <a:xfrm>
            <a:off x="7404459" y="5093102"/>
            <a:ext cx="3847310" cy="1346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Aft>
                <a:spcPct val="0"/>
              </a:spcAft>
              <a:buNone/>
              <a:defRPr/>
            </a:pPr>
            <a:r>
              <a:rPr lang="zh-CN" altLang="zh-CN" sz="1400" dirty="0">
                <a:solidFill>
                  <a:schemeClr val="bg1"/>
                </a:solidFill>
                <a:latin typeface="+mn-ea"/>
                <a:ea typeface="+mn-ea"/>
              </a:rPr>
              <a:t>灵活的视角切换功能增强了用户体验，赋予了用户极大的便利性和实用性。这一设计使得用户能够在不同分析层面之间迅速游走，快速获取所需信息，从而做出更加明智的决策。</a:t>
            </a:r>
            <a:endParaRPr kumimoji="0" lang="en-US" altLang="zh-CN" sz="1400" b="0" i="0" u="none" strike="noStrike" kern="1200" cap="none" spc="0" normalizeH="0" baseline="0" noProof="0" dirty="0">
              <a:ln>
                <a:noFill/>
              </a:ln>
              <a:solidFill>
                <a:schemeClr val="bg1"/>
              </a:solidFill>
              <a:effectLst/>
              <a:uLnTx/>
              <a:uFillTx/>
              <a:latin typeface="+mn-ea"/>
              <a:ea typeface="+mn-ea"/>
              <a:cs typeface="+mn-ea"/>
              <a:sym typeface="+mn-lt"/>
            </a:endParaRPr>
          </a:p>
        </p:txBody>
      </p:sp>
      <p:pic>
        <p:nvPicPr>
          <p:cNvPr id="5" name="图片 4"/>
          <p:cNvPicPr>
            <a:picLocks noChangeAspect="1"/>
          </p:cNvPicPr>
          <p:nvPr/>
        </p:nvPicPr>
        <p:blipFill>
          <a:blip r:embed="rId1">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74914" y="2766220"/>
            <a:ext cx="2261985" cy="2193925"/>
          </a:xfrm>
          <a:prstGeom prst="ellipse">
            <a:avLst/>
          </a:prstGeom>
          <a:ln>
            <a:solidFill>
              <a:schemeClr val="bg1"/>
            </a:solidFill>
          </a:ln>
        </p:spPr>
      </p:pic>
      <p:sp>
        <p:nvSpPr>
          <p:cNvPr id="23" name="TextBox 39"/>
          <p:cNvSpPr txBox="1"/>
          <p:nvPr/>
        </p:nvSpPr>
        <p:spPr>
          <a:xfrm>
            <a:off x="319378" y="344615"/>
            <a:ext cx="3603872" cy="584775"/>
          </a:xfrm>
          <a:prstGeom prst="rect">
            <a:avLst/>
          </a:prstGeom>
          <a:noFill/>
        </p:spPr>
        <p:txBody>
          <a:bodyPr wrap="none" rtlCol="0">
            <a:spAutoFit/>
          </a:bodyPr>
          <a:lstStyle/>
          <a:p>
            <a:r>
              <a:rPr lang="zh-CN" altLang="en-US" sz="3200" b="1" dirty="0">
                <a:solidFill>
                  <a:schemeClr val="bg1"/>
                </a:solidFill>
                <a:cs typeface="+mn-ea"/>
                <a:sym typeface="+mn-lt"/>
              </a:rPr>
              <a:t>技术工具</a:t>
            </a:r>
            <a:r>
              <a:rPr lang="en-US" altLang="zh-CN" sz="3200" b="1" dirty="0">
                <a:solidFill>
                  <a:schemeClr val="bg1"/>
                </a:solidFill>
                <a:cs typeface="+mn-ea"/>
                <a:sym typeface="+mn-lt"/>
              </a:rPr>
              <a:t>·</a:t>
            </a:r>
            <a:r>
              <a:rPr lang="zh-CN" altLang="en-US" sz="3200" b="1" dirty="0">
                <a:solidFill>
                  <a:schemeClr val="bg1"/>
                </a:solidFill>
                <a:cs typeface="+mn-ea"/>
                <a:sym typeface="+mn-lt"/>
              </a:rPr>
              <a:t>创新优势</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barn(outHorizontal)">
                                      <p:cBhvr>
                                        <p:cTn id="11" dur="500"/>
                                        <p:tgtEl>
                                          <p:spTgt spid="4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500"/>
                                        <p:tgtEl>
                                          <p:spTgt spid="45"/>
                                        </p:tgtEl>
                                      </p:cBhvr>
                                    </p:animEffect>
                                  </p:childTnLst>
                                </p:cTn>
                              </p:par>
                              <p:par>
                                <p:cTn id="16" presetID="22" presetClass="entr" presetSubtype="8" fill="hold"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left)">
                                      <p:cBhvr>
                                        <p:cTn id="18" dur="500"/>
                                        <p:tgtEl>
                                          <p:spTgt spid="47"/>
                                        </p:tgtEl>
                                      </p:cBhvr>
                                    </p:animEffect>
                                  </p:childTnLst>
                                </p:cTn>
                              </p:par>
                            </p:childTnLst>
                          </p:cTn>
                        </p:par>
                        <p:par>
                          <p:cTn id="19" fill="hold">
                            <p:stCondLst>
                              <p:cond delay="1500"/>
                            </p:stCondLst>
                            <p:childTnLst>
                              <p:par>
                                <p:cTn id="20" presetID="2" presetClass="entr" presetSubtype="2" decel="28000" fill="hold" nodeType="after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additive="base">
                                        <p:cTn id="22" dur="750" fill="hold"/>
                                        <p:tgtEl>
                                          <p:spTgt spid="49"/>
                                        </p:tgtEl>
                                        <p:attrNameLst>
                                          <p:attrName>ppt_x</p:attrName>
                                        </p:attrNameLst>
                                      </p:cBhvr>
                                      <p:tavLst>
                                        <p:tav tm="0">
                                          <p:val>
                                            <p:strVal val="1+#ppt_w/2"/>
                                          </p:val>
                                        </p:tav>
                                        <p:tav tm="100000">
                                          <p:val>
                                            <p:strVal val="#ppt_x"/>
                                          </p:val>
                                        </p:tav>
                                      </p:tavLst>
                                    </p:anim>
                                    <p:anim calcmode="lin" valueType="num">
                                      <p:cBhvr additive="base">
                                        <p:cTn id="23" dur="750" fill="hold"/>
                                        <p:tgtEl>
                                          <p:spTgt spid="49"/>
                                        </p:tgtEl>
                                        <p:attrNameLst>
                                          <p:attrName>ppt_y</p:attrName>
                                        </p:attrNameLst>
                                      </p:cBhvr>
                                      <p:tavLst>
                                        <p:tav tm="0">
                                          <p:val>
                                            <p:strVal val="#ppt_y"/>
                                          </p:val>
                                        </p:tav>
                                        <p:tav tm="100000">
                                          <p:val>
                                            <p:strVal val="#ppt_y"/>
                                          </p:val>
                                        </p:tav>
                                      </p:tavLst>
                                    </p:anim>
                                  </p:childTnLst>
                                </p:cTn>
                              </p:par>
                              <p:par>
                                <p:cTn id="24" presetID="2" presetClass="entr" presetSubtype="2" decel="28000" fill="hold" nodeType="withEffect">
                                  <p:stCondLst>
                                    <p:cond delay="25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750" fill="hold"/>
                                        <p:tgtEl>
                                          <p:spTgt spid="52"/>
                                        </p:tgtEl>
                                        <p:attrNameLst>
                                          <p:attrName>ppt_x</p:attrName>
                                        </p:attrNameLst>
                                      </p:cBhvr>
                                      <p:tavLst>
                                        <p:tav tm="0">
                                          <p:val>
                                            <p:strVal val="1+#ppt_w/2"/>
                                          </p:val>
                                        </p:tav>
                                        <p:tav tm="100000">
                                          <p:val>
                                            <p:strVal val="#ppt_x"/>
                                          </p:val>
                                        </p:tav>
                                      </p:tavLst>
                                    </p:anim>
                                    <p:anim calcmode="lin" valueType="num">
                                      <p:cBhvr additive="base">
                                        <p:cTn id="27" dur="750" fill="hold"/>
                                        <p:tgtEl>
                                          <p:spTgt spid="52"/>
                                        </p:tgtEl>
                                        <p:attrNameLst>
                                          <p:attrName>ppt_y</p:attrName>
                                        </p:attrNameLst>
                                      </p:cBhvr>
                                      <p:tavLst>
                                        <p:tav tm="0">
                                          <p:val>
                                            <p:strVal val="#ppt_y"/>
                                          </p:val>
                                        </p:tav>
                                        <p:tav tm="100000">
                                          <p:val>
                                            <p:strVal val="#ppt_y"/>
                                          </p:val>
                                        </p:tav>
                                      </p:tavLst>
                                    </p:anim>
                                  </p:childTnLst>
                                </p:cTn>
                              </p:par>
                              <p:par>
                                <p:cTn id="28" presetID="2" presetClass="entr" presetSubtype="2" decel="28000" fill="hold" nodeType="withEffect">
                                  <p:stCondLst>
                                    <p:cond delay="500"/>
                                  </p:stCondLst>
                                  <p:childTnLst>
                                    <p:set>
                                      <p:cBhvr>
                                        <p:cTn id="29" dur="1" fill="hold">
                                          <p:stCondLst>
                                            <p:cond delay="0"/>
                                          </p:stCondLst>
                                        </p:cTn>
                                        <p:tgtEl>
                                          <p:spTgt spid="55"/>
                                        </p:tgtEl>
                                        <p:attrNameLst>
                                          <p:attrName>style.visibility</p:attrName>
                                        </p:attrNameLst>
                                      </p:cBhvr>
                                      <p:to>
                                        <p:strVal val="visible"/>
                                      </p:to>
                                    </p:set>
                                    <p:anim calcmode="lin" valueType="num">
                                      <p:cBhvr additive="base">
                                        <p:cTn id="30" dur="750" fill="hold"/>
                                        <p:tgtEl>
                                          <p:spTgt spid="55"/>
                                        </p:tgtEl>
                                        <p:attrNameLst>
                                          <p:attrName>ppt_x</p:attrName>
                                        </p:attrNameLst>
                                      </p:cBhvr>
                                      <p:tavLst>
                                        <p:tav tm="0">
                                          <p:val>
                                            <p:strVal val="1+#ppt_w/2"/>
                                          </p:val>
                                        </p:tav>
                                        <p:tav tm="100000">
                                          <p:val>
                                            <p:strVal val="#ppt_x"/>
                                          </p:val>
                                        </p:tav>
                                      </p:tavLst>
                                    </p:anim>
                                    <p:anim calcmode="lin" valueType="num">
                                      <p:cBhvr additive="base">
                                        <p:cTn id="31" dur="750" fill="hold"/>
                                        <p:tgtEl>
                                          <p:spTgt spid="55"/>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wipe(left)">
                                      <p:cBhvr>
                                        <p:cTn id="35" dur="500"/>
                                        <p:tgtEl>
                                          <p:spTgt spid="58"/>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childTnLst>
                          </p:cTn>
                        </p:par>
                        <p:par>
                          <p:cTn id="42" fill="hold">
                            <p:stCondLst>
                              <p:cond delay="3000"/>
                            </p:stCondLst>
                            <p:childTnLst>
                              <p:par>
                                <p:cTn id="43" presetID="53" presetClass="entr" presetSubtype="16" fill="hold" nodeType="after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fltVal val="0"/>
                                          </p:val>
                                        </p:tav>
                                        <p:tav tm="100000">
                                          <p:val>
                                            <p:strVal val="#ppt_w"/>
                                          </p:val>
                                        </p:tav>
                                      </p:tavLst>
                                    </p:anim>
                                    <p:anim calcmode="lin" valueType="num">
                                      <p:cBhvr>
                                        <p:cTn id="46" dur="500" fill="hold"/>
                                        <p:tgtEl>
                                          <p:spTgt spid="5"/>
                                        </p:tgtEl>
                                        <p:attrNameLst>
                                          <p:attrName>ppt_h</p:attrName>
                                        </p:attrNameLst>
                                      </p:cBhvr>
                                      <p:tavLst>
                                        <p:tav tm="0">
                                          <p:val>
                                            <p:fltVal val="0"/>
                                          </p:val>
                                        </p:tav>
                                        <p:tav tm="100000">
                                          <p:val>
                                            <p:strVal val="#ppt_h"/>
                                          </p:val>
                                        </p:tav>
                                      </p:tavLst>
                                    </p:anim>
                                    <p:animEffect transition="in" filter="fade">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3046988"/>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04</a:t>
            </a:r>
            <a:endParaRPr lang="en-US" altLang="zh-CN" dirty="0">
              <a:sym typeface="+mn-lt"/>
            </a:endParaRPr>
          </a:p>
        </p:txBody>
      </p:sp>
      <p:sp>
        <p:nvSpPr>
          <p:cNvPr id="4" name="文本框 3"/>
          <p:cNvSpPr txBox="1"/>
          <p:nvPr/>
        </p:nvSpPr>
        <p:spPr>
          <a:xfrm>
            <a:off x="4849117" y="2895180"/>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cs typeface="+mn-ea"/>
                <a:sym typeface="+mn-lt"/>
              </a:rPr>
              <a:t> 方案设计</a:t>
            </a:r>
            <a:endParaRPr lang="zh-CN" altLang="en-US" sz="5400" b="1" dirty="0">
              <a:solidFill>
                <a:schemeClr val="bg1"/>
              </a:solidFill>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traight Connector 10"/>
          <p:cNvSpPr/>
          <p:nvPr/>
        </p:nvSpPr>
        <p:spPr>
          <a:xfrm>
            <a:off x="2971196" y="1937072"/>
            <a:ext cx="7637560" cy="0"/>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17" name="Teardrop 1"/>
          <p:cNvSpPr/>
          <p:nvPr/>
        </p:nvSpPr>
        <p:spPr>
          <a:xfrm rot="2714409">
            <a:off x="1867205" y="1474837"/>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18" name="Content Placeholder 2"/>
          <p:cNvSpPr txBox="1"/>
          <p:nvPr/>
        </p:nvSpPr>
        <p:spPr>
          <a:xfrm>
            <a:off x="3536950" y="2927350"/>
            <a:ext cx="8185150" cy="650240"/>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lvl="0" algn="l">
              <a:lnSpc>
                <a:spcPct val="150000"/>
              </a:lnSpc>
              <a:buClr>
                <a:srgbClr val="5B9BD5">
                  <a:lumMod val="75000"/>
                </a:srgbClr>
              </a:buClr>
              <a:defRPr/>
            </a:pPr>
            <a:r>
              <a:rPr lang="zh-CN" altLang="zh-CN" sz="1600" dirty="0">
                <a:solidFill>
                  <a:schemeClr val="bg1"/>
                </a:solidFill>
                <a:sym typeface="+mn-ea"/>
              </a:rPr>
              <a:t>数据融合</a:t>
            </a:r>
            <a:r>
              <a:rPr lang="zh-CN" altLang="en-US" sz="1600" dirty="0">
                <a:solidFill>
                  <a:schemeClr val="bg1"/>
                </a:solidFill>
              </a:rPr>
              <a:t>：</a:t>
            </a:r>
            <a:r>
              <a:rPr lang="zh-CN" altLang="zh-CN" sz="1600" dirty="0">
                <a:solidFill>
                  <a:schemeClr val="bg1"/>
                </a:solidFill>
              </a:rPr>
              <a:t>对预处理数据的性质及不同数据之间的相关性等综合考虑，将多源数据融合。</a:t>
            </a:r>
            <a:endParaRPr lang="zh-CN" altLang="zh-CN" sz="1600" dirty="0">
              <a:solidFill>
                <a:schemeClr val="bg1"/>
              </a:solidFill>
            </a:endParaRPr>
          </a:p>
        </p:txBody>
      </p:sp>
      <p:sp>
        <p:nvSpPr>
          <p:cNvPr id="20" name="Straight Connector 48"/>
          <p:cNvSpPr/>
          <p:nvPr/>
        </p:nvSpPr>
        <p:spPr>
          <a:xfrm flipV="1">
            <a:off x="3617901" y="2687869"/>
            <a:ext cx="7384555" cy="0"/>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21" name="Content Placeholder 2"/>
          <p:cNvSpPr txBox="1"/>
          <p:nvPr/>
        </p:nvSpPr>
        <p:spPr>
          <a:xfrm>
            <a:off x="3472180" y="2115820"/>
            <a:ext cx="7529830" cy="633730"/>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r>
              <a:rPr lang="zh-CN" altLang="zh-CN" sz="1600" dirty="0">
                <a:solidFill>
                  <a:schemeClr val="bg1"/>
                </a:solidFill>
                <a:latin typeface="+mn-ea"/>
              </a:rPr>
              <a:t>数据清理和预处理</a:t>
            </a:r>
            <a:r>
              <a:rPr lang="zh-CN" altLang="en-US" sz="1600" dirty="0">
                <a:solidFill>
                  <a:schemeClr val="bg1"/>
                </a:solidFill>
                <a:latin typeface="+mn-ea"/>
              </a:rPr>
              <a:t>：</a:t>
            </a:r>
            <a:r>
              <a:rPr lang="zh-CN" altLang="zh-CN" sz="1600" dirty="0">
                <a:solidFill>
                  <a:schemeClr val="bg1"/>
                </a:solidFill>
                <a:latin typeface="+mn-ea"/>
              </a:rPr>
              <a:t>缺失值</a:t>
            </a:r>
            <a:r>
              <a:rPr lang="zh-CN" altLang="en-US" sz="1600" dirty="0">
                <a:solidFill>
                  <a:schemeClr val="bg1"/>
                </a:solidFill>
                <a:latin typeface="+mn-ea"/>
              </a:rPr>
              <a:t>，</a:t>
            </a:r>
            <a:r>
              <a:rPr lang="zh-CN" altLang="zh-CN" sz="1600" dirty="0">
                <a:solidFill>
                  <a:schemeClr val="bg1"/>
                </a:solidFill>
                <a:latin typeface="+mn-ea"/>
              </a:rPr>
              <a:t>有些收集到的数据可能存在部分字段缺失的情况。异常值</a:t>
            </a:r>
            <a:r>
              <a:rPr lang="zh-CN" altLang="en-US" sz="1600" dirty="0">
                <a:solidFill>
                  <a:schemeClr val="bg1"/>
                </a:solidFill>
                <a:latin typeface="+mn-ea"/>
              </a:rPr>
              <a:t>，</a:t>
            </a:r>
            <a:r>
              <a:rPr lang="zh-CN" altLang="zh-CN" sz="1600" dirty="0">
                <a:solidFill>
                  <a:schemeClr val="bg1"/>
                </a:solidFill>
                <a:latin typeface="+mn-ea"/>
              </a:rPr>
              <a:t>出现个别超大或极小的异常数据点，可能是错误记录或者特殊情况导致。</a:t>
            </a:r>
            <a:endParaRPr lang="zh-CN" altLang="zh-CN" sz="1600" dirty="0">
              <a:solidFill>
                <a:schemeClr val="bg1"/>
              </a:solidFill>
              <a:latin typeface="+mn-ea"/>
            </a:endParaRPr>
          </a:p>
        </p:txBody>
      </p:sp>
      <p:sp>
        <p:nvSpPr>
          <p:cNvPr id="22" name="Straight Connector 58"/>
          <p:cNvSpPr/>
          <p:nvPr/>
        </p:nvSpPr>
        <p:spPr>
          <a:xfrm>
            <a:off x="2971196" y="3436870"/>
            <a:ext cx="7637559" cy="11358"/>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23" name="Content Placeholder 2"/>
          <p:cNvSpPr txBox="1"/>
          <p:nvPr/>
        </p:nvSpPr>
        <p:spPr>
          <a:xfrm>
            <a:off x="3581400" y="4328795"/>
            <a:ext cx="8095615" cy="575310"/>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zh-CN" sz="1600" dirty="0">
                <a:solidFill>
                  <a:schemeClr val="bg1"/>
                </a:solidFill>
              </a:rPr>
              <a:t>数据可视化</a:t>
            </a:r>
            <a:r>
              <a:rPr lang="zh-CN" altLang="en-US" sz="1600" dirty="0">
                <a:solidFill>
                  <a:schemeClr val="bg1"/>
                </a:solidFill>
              </a:rPr>
              <a:t>：</a:t>
            </a:r>
            <a:r>
              <a:rPr lang="zh-CN" altLang="zh-CN" sz="1600" dirty="0">
                <a:solidFill>
                  <a:schemeClr val="bg1"/>
                </a:solidFill>
              </a:rPr>
              <a:t>利用</a:t>
            </a:r>
            <a:r>
              <a:rPr lang="en-US" altLang="zh-CN" sz="1600" dirty="0" err="1">
                <a:solidFill>
                  <a:schemeClr val="bg1"/>
                </a:solidFill>
              </a:rPr>
              <a:t>dataease</a:t>
            </a:r>
            <a:r>
              <a:rPr lang="zh-CN" altLang="zh-CN" sz="1600" dirty="0">
                <a:solidFill>
                  <a:schemeClr val="bg1"/>
                </a:solidFill>
              </a:rPr>
              <a:t>进行数据可视化，将复杂的数据以图表形式呈现，便于用户理解和分析。</a:t>
            </a:r>
            <a:endParaRPr lang="zh-CN" altLang="zh-CN" sz="1600" dirty="0">
              <a:solidFill>
                <a:schemeClr val="bg1"/>
              </a:solidFill>
              <a:latin typeface="+mn-ea"/>
            </a:endParaRPr>
          </a:p>
          <a:p>
            <a:pPr algn="l"/>
            <a:endParaRPr kumimoji="0" lang="zh-CN" altLang="en-US" sz="1600" b="0" i="0" u="none" strike="noStrike" kern="1200" cap="none" spc="0" normalizeH="0" baseline="0" noProof="0" dirty="0">
              <a:ln>
                <a:noFill/>
              </a:ln>
              <a:solidFill>
                <a:schemeClr val="bg1"/>
              </a:solidFill>
              <a:effectLst/>
              <a:uLnTx/>
              <a:uFillTx/>
              <a:cs typeface="+mn-ea"/>
              <a:sym typeface="+mn-lt"/>
            </a:endParaRPr>
          </a:p>
        </p:txBody>
      </p:sp>
      <p:sp>
        <p:nvSpPr>
          <p:cNvPr id="24" name="Straight Connector 68"/>
          <p:cNvSpPr/>
          <p:nvPr/>
        </p:nvSpPr>
        <p:spPr>
          <a:xfrm>
            <a:off x="3581258" y="4186597"/>
            <a:ext cx="7421199" cy="13736"/>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27" name="Teardrop 56"/>
          <p:cNvSpPr/>
          <p:nvPr/>
        </p:nvSpPr>
        <p:spPr>
          <a:xfrm rot="2714409">
            <a:off x="1867205" y="2979566"/>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28" name="Teardrop 66"/>
          <p:cNvSpPr/>
          <p:nvPr/>
        </p:nvSpPr>
        <p:spPr>
          <a:xfrm rot="2714409">
            <a:off x="2513890" y="3733483"/>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29" name="Teardrop 46"/>
          <p:cNvSpPr/>
          <p:nvPr/>
        </p:nvSpPr>
        <p:spPr>
          <a:xfrm rot="2714409">
            <a:off x="2513890" y="2228753"/>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30" name="Freeform 116"/>
          <p:cNvSpPr/>
          <p:nvPr/>
        </p:nvSpPr>
        <p:spPr bwMode="auto">
          <a:xfrm>
            <a:off x="2163585" y="1740178"/>
            <a:ext cx="352486" cy="393791"/>
          </a:xfrm>
          <a:custGeom>
            <a:avLst/>
            <a:gdLst>
              <a:gd name="T0" fmla="*/ 180 w 222"/>
              <a:gd name="T1" fmla="*/ 0 h 248"/>
              <a:gd name="T2" fmla="*/ 196 w 222"/>
              <a:gd name="T3" fmla="*/ 2 h 248"/>
              <a:gd name="T4" fmla="*/ 209 w 222"/>
              <a:gd name="T5" fmla="*/ 11 h 248"/>
              <a:gd name="T6" fmla="*/ 218 w 222"/>
              <a:gd name="T7" fmla="*/ 24 h 248"/>
              <a:gd name="T8" fmla="*/ 222 w 222"/>
              <a:gd name="T9" fmla="*/ 41 h 248"/>
              <a:gd name="T10" fmla="*/ 218 w 222"/>
              <a:gd name="T11" fmla="*/ 57 h 248"/>
              <a:gd name="T12" fmla="*/ 209 w 222"/>
              <a:gd name="T13" fmla="*/ 70 h 248"/>
              <a:gd name="T14" fmla="*/ 196 w 222"/>
              <a:gd name="T15" fmla="*/ 79 h 248"/>
              <a:gd name="T16" fmla="*/ 180 w 222"/>
              <a:gd name="T17" fmla="*/ 83 h 248"/>
              <a:gd name="T18" fmla="*/ 167 w 222"/>
              <a:gd name="T19" fmla="*/ 80 h 248"/>
              <a:gd name="T20" fmla="*/ 155 w 222"/>
              <a:gd name="T21" fmla="*/ 74 h 248"/>
              <a:gd name="T22" fmla="*/ 82 w 222"/>
              <a:gd name="T23" fmla="*/ 117 h 248"/>
              <a:gd name="T24" fmla="*/ 84 w 222"/>
              <a:gd name="T25" fmla="*/ 124 h 248"/>
              <a:gd name="T26" fmla="*/ 82 w 222"/>
              <a:gd name="T27" fmla="*/ 130 h 248"/>
              <a:gd name="T28" fmla="*/ 155 w 222"/>
              <a:gd name="T29" fmla="*/ 174 h 248"/>
              <a:gd name="T30" fmla="*/ 167 w 222"/>
              <a:gd name="T31" fmla="*/ 167 h 248"/>
              <a:gd name="T32" fmla="*/ 180 w 222"/>
              <a:gd name="T33" fmla="*/ 165 h 248"/>
              <a:gd name="T34" fmla="*/ 196 w 222"/>
              <a:gd name="T35" fmla="*/ 169 h 248"/>
              <a:gd name="T36" fmla="*/ 209 w 222"/>
              <a:gd name="T37" fmla="*/ 178 h 248"/>
              <a:gd name="T38" fmla="*/ 218 w 222"/>
              <a:gd name="T39" fmla="*/ 190 h 248"/>
              <a:gd name="T40" fmla="*/ 222 w 222"/>
              <a:gd name="T41" fmla="*/ 207 h 248"/>
              <a:gd name="T42" fmla="*/ 218 w 222"/>
              <a:gd name="T43" fmla="*/ 224 h 248"/>
              <a:gd name="T44" fmla="*/ 209 w 222"/>
              <a:gd name="T45" fmla="*/ 237 h 248"/>
              <a:gd name="T46" fmla="*/ 196 w 222"/>
              <a:gd name="T47" fmla="*/ 246 h 248"/>
              <a:gd name="T48" fmla="*/ 180 w 222"/>
              <a:gd name="T49" fmla="*/ 248 h 248"/>
              <a:gd name="T50" fmla="*/ 164 w 222"/>
              <a:gd name="T51" fmla="*/ 246 h 248"/>
              <a:gd name="T52" fmla="*/ 152 w 222"/>
              <a:gd name="T53" fmla="*/ 237 h 248"/>
              <a:gd name="T54" fmla="*/ 143 w 222"/>
              <a:gd name="T55" fmla="*/ 224 h 248"/>
              <a:gd name="T56" fmla="*/ 139 w 222"/>
              <a:gd name="T57" fmla="*/ 207 h 248"/>
              <a:gd name="T58" fmla="*/ 140 w 222"/>
              <a:gd name="T59" fmla="*/ 201 h 248"/>
              <a:gd name="T60" fmla="*/ 67 w 222"/>
              <a:gd name="T61" fmla="*/ 157 h 248"/>
              <a:gd name="T62" fmla="*/ 55 w 222"/>
              <a:gd name="T63" fmla="*/ 164 h 248"/>
              <a:gd name="T64" fmla="*/ 41 w 222"/>
              <a:gd name="T65" fmla="*/ 165 h 248"/>
              <a:gd name="T66" fmla="*/ 26 w 222"/>
              <a:gd name="T67" fmla="*/ 162 h 248"/>
              <a:gd name="T68" fmla="*/ 12 w 222"/>
              <a:gd name="T69" fmla="*/ 153 h 248"/>
              <a:gd name="T70" fmla="*/ 3 w 222"/>
              <a:gd name="T71" fmla="*/ 140 h 248"/>
              <a:gd name="T72" fmla="*/ 0 w 222"/>
              <a:gd name="T73" fmla="*/ 124 h 248"/>
              <a:gd name="T74" fmla="*/ 3 w 222"/>
              <a:gd name="T75" fmla="*/ 107 h 248"/>
              <a:gd name="T76" fmla="*/ 12 w 222"/>
              <a:gd name="T77" fmla="*/ 94 h 248"/>
              <a:gd name="T78" fmla="*/ 26 w 222"/>
              <a:gd name="T79" fmla="*/ 85 h 248"/>
              <a:gd name="T80" fmla="*/ 41 w 222"/>
              <a:gd name="T81" fmla="*/ 83 h 248"/>
              <a:gd name="T82" fmla="*/ 55 w 222"/>
              <a:gd name="T83" fmla="*/ 84 h 248"/>
              <a:gd name="T84" fmla="*/ 67 w 222"/>
              <a:gd name="T85" fmla="*/ 91 h 248"/>
              <a:gd name="T86" fmla="*/ 140 w 222"/>
              <a:gd name="T87" fmla="*/ 47 h 248"/>
              <a:gd name="T88" fmla="*/ 139 w 222"/>
              <a:gd name="T89" fmla="*/ 41 h 248"/>
              <a:gd name="T90" fmla="*/ 143 w 222"/>
              <a:gd name="T91" fmla="*/ 24 h 248"/>
              <a:gd name="T92" fmla="*/ 152 w 222"/>
              <a:gd name="T93" fmla="*/ 11 h 248"/>
              <a:gd name="T94" fmla="*/ 164 w 222"/>
              <a:gd name="T95" fmla="*/ 2 h 248"/>
              <a:gd name="T96" fmla="*/ 180 w 222"/>
              <a:gd name="T97"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1" h="248">
                <a:moveTo>
                  <a:pt x="180" y="0"/>
                </a:moveTo>
                <a:lnTo>
                  <a:pt x="196" y="2"/>
                </a:lnTo>
                <a:lnTo>
                  <a:pt x="209" y="11"/>
                </a:lnTo>
                <a:lnTo>
                  <a:pt x="218" y="24"/>
                </a:lnTo>
                <a:lnTo>
                  <a:pt x="222" y="41"/>
                </a:lnTo>
                <a:lnTo>
                  <a:pt x="218" y="57"/>
                </a:lnTo>
                <a:lnTo>
                  <a:pt x="209" y="70"/>
                </a:lnTo>
                <a:lnTo>
                  <a:pt x="196" y="79"/>
                </a:lnTo>
                <a:lnTo>
                  <a:pt x="180" y="83"/>
                </a:lnTo>
                <a:lnTo>
                  <a:pt x="167" y="80"/>
                </a:lnTo>
                <a:lnTo>
                  <a:pt x="155" y="74"/>
                </a:lnTo>
                <a:lnTo>
                  <a:pt x="82" y="117"/>
                </a:lnTo>
                <a:lnTo>
                  <a:pt x="84" y="124"/>
                </a:lnTo>
                <a:lnTo>
                  <a:pt x="82" y="130"/>
                </a:lnTo>
                <a:lnTo>
                  <a:pt x="155" y="174"/>
                </a:lnTo>
                <a:lnTo>
                  <a:pt x="167" y="167"/>
                </a:lnTo>
                <a:lnTo>
                  <a:pt x="180" y="165"/>
                </a:lnTo>
                <a:lnTo>
                  <a:pt x="196" y="169"/>
                </a:lnTo>
                <a:lnTo>
                  <a:pt x="209" y="178"/>
                </a:lnTo>
                <a:lnTo>
                  <a:pt x="218" y="190"/>
                </a:lnTo>
                <a:lnTo>
                  <a:pt x="222" y="207"/>
                </a:lnTo>
                <a:lnTo>
                  <a:pt x="218" y="224"/>
                </a:lnTo>
                <a:lnTo>
                  <a:pt x="209" y="237"/>
                </a:lnTo>
                <a:lnTo>
                  <a:pt x="196" y="246"/>
                </a:lnTo>
                <a:lnTo>
                  <a:pt x="180" y="248"/>
                </a:lnTo>
                <a:lnTo>
                  <a:pt x="164" y="246"/>
                </a:lnTo>
                <a:lnTo>
                  <a:pt x="152" y="237"/>
                </a:lnTo>
                <a:lnTo>
                  <a:pt x="143" y="224"/>
                </a:lnTo>
                <a:lnTo>
                  <a:pt x="139" y="207"/>
                </a:lnTo>
                <a:lnTo>
                  <a:pt x="140" y="201"/>
                </a:lnTo>
                <a:lnTo>
                  <a:pt x="67" y="157"/>
                </a:lnTo>
                <a:lnTo>
                  <a:pt x="55" y="164"/>
                </a:lnTo>
                <a:lnTo>
                  <a:pt x="41" y="165"/>
                </a:lnTo>
                <a:lnTo>
                  <a:pt x="26" y="162"/>
                </a:lnTo>
                <a:lnTo>
                  <a:pt x="12" y="153"/>
                </a:lnTo>
                <a:lnTo>
                  <a:pt x="3" y="140"/>
                </a:lnTo>
                <a:lnTo>
                  <a:pt x="0" y="124"/>
                </a:lnTo>
                <a:lnTo>
                  <a:pt x="3" y="107"/>
                </a:lnTo>
                <a:lnTo>
                  <a:pt x="12" y="94"/>
                </a:lnTo>
                <a:lnTo>
                  <a:pt x="26" y="85"/>
                </a:lnTo>
                <a:lnTo>
                  <a:pt x="41" y="83"/>
                </a:lnTo>
                <a:lnTo>
                  <a:pt x="55" y="84"/>
                </a:lnTo>
                <a:lnTo>
                  <a:pt x="67" y="91"/>
                </a:lnTo>
                <a:lnTo>
                  <a:pt x="140" y="47"/>
                </a:lnTo>
                <a:lnTo>
                  <a:pt x="139" y="41"/>
                </a:lnTo>
                <a:lnTo>
                  <a:pt x="143" y="24"/>
                </a:lnTo>
                <a:lnTo>
                  <a:pt x="152" y="11"/>
                </a:lnTo>
                <a:lnTo>
                  <a:pt x="164" y="2"/>
                </a:lnTo>
                <a:lnTo>
                  <a:pt x="180" y="0"/>
                </a:lnTo>
                <a:close/>
              </a:path>
            </a:pathLst>
          </a:custGeom>
          <a:solidFill>
            <a:schemeClr val="bg1"/>
          </a:solidFill>
          <a:ln w="0">
            <a:noFill/>
            <a:prstDash val="solid"/>
            <a:round/>
          </a:ln>
        </p:spPr>
        <p:txBody>
          <a:bodyPr vert="horz" wrap="square" lIns="91401" tIns="45700" rIns="91401" bIns="4570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33" name="Freeform 6"/>
          <p:cNvSpPr>
            <a:spLocks noChangeAspect="1" noEditPoints="1"/>
          </p:cNvSpPr>
          <p:nvPr/>
        </p:nvSpPr>
        <p:spPr bwMode="auto">
          <a:xfrm>
            <a:off x="2152527" y="3205232"/>
            <a:ext cx="425348" cy="373662"/>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lumMod val="95000"/>
            </a:schemeClr>
          </a:solidFill>
          <a:ln>
            <a:noFill/>
          </a:ln>
        </p:spPr>
        <p:txBody>
          <a:bodyPr vert="horz" wrap="square" lIns="91401" tIns="45700" rIns="91401" bIns="4570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black"/>
              </a:solidFill>
              <a:effectLst/>
              <a:uLnTx/>
              <a:uFillTx/>
              <a:cs typeface="+mn-ea"/>
              <a:sym typeface="+mn-lt"/>
            </a:endParaRPr>
          </a:p>
        </p:txBody>
      </p:sp>
      <p:sp>
        <p:nvSpPr>
          <p:cNvPr id="34" name="椭圆 33"/>
          <p:cNvSpPr/>
          <p:nvPr/>
        </p:nvSpPr>
        <p:spPr>
          <a:xfrm>
            <a:off x="10596057" y="1869087"/>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5" name="椭圆 34"/>
          <p:cNvSpPr/>
          <p:nvPr/>
        </p:nvSpPr>
        <p:spPr>
          <a:xfrm>
            <a:off x="10913556" y="2615282"/>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6" name="椭圆 35"/>
          <p:cNvSpPr/>
          <p:nvPr/>
        </p:nvSpPr>
        <p:spPr>
          <a:xfrm>
            <a:off x="10608756" y="3364254"/>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7" name="椭圆 36"/>
          <p:cNvSpPr/>
          <p:nvPr/>
        </p:nvSpPr>
        <p:spPr>
          <a:xfrm>
            <a:off x="10939599" y="4125708"/>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50" name="Straight Connector 58"/>
          <p:cNvSpPr/>
          <p:nvPr/>
        </p:nvSpPr>
        <p:spPr>
          <a:xfrm>
            <a:off x="2985095" y="4999353"/>
            <a:ext cx="7637559" cy="11358"/>
          </a:xfrm>
          <a:prstGeom prst="line">
            <a:avLst/>
          </a:prstGeom>
          <a:ln w="12700">
            <a:solidFill>
              <a:schemeClr val="accent5">
                <a:lumMod val="75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53" name="Straight Connector 68"/>
          <p:cNvSpPr/>
          <p:nvPr/>
        </p:nvSpPr>
        <p:spPr>
          <a:xfrm>
            <a:off x="3595157" y="5749080"/>
            <a:ext cx="7421199" cy="13736"/>
          </a:xfrm>
          <a:prstGeom prst="line">
            <a:avLst/>
          </a:prstGeom>
          <a:ln w="12700">
            <a:solidFill>
              <a:schemeClr val="bg1"/>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txBody>
          <a:bodyPr/>
          <a:lstStyle/>
          <a:p>
            <a:endParaRPr>
              <a:cs typeface="+mn-ea"/>
              <a:sym typeface="+mn-lt"/>
            </a:endParaRPr>
          </a:p>
        </p:txBody>
      </p:sp>
      <p:sp>
        <p:nvSpPr>
          <p:cNvPr id="54" name="Freeform 69"/>
          <p:cNvSpPr/>
          <p:nvPr/>
        </p:nvSpPr>
        <p:spPr>
          <a:xfrm>
            <a:off x="4453615" y="5695764"/>
            <a:ext cx="4999434" cy="358677"/>
          </a:xfrm>
          <a:custGeom>
            <a:avLst/>
            <a:gdLst>
              <a:gd name="connsiteX0" fmla="*/ 0 w 4998566"/>
              <a:gd name="connsiteY0" fmla="*/ 0 h 358594"/>
              <a:gd name="connsiteX1" fmla="*/ 4998566 w 4998566"/>
              <a:gd name="connsiteY1" fmla="*/ 0 h 358594"/>
              <a:gd name="connsiteX2" fmla="*/ 4998566 w 4998566"/>
              <a:gd name="connsiteY2" fmla="*/ 358594 h 358594"/>
              <a:gd name="connsiteX3" fmla="*/ 0 w 4998566"/>
              <a:gd name="connsiteY3" fmla="*/ 358594 h 358594"/>
              <a:gd name="connsiteX4" fmla="*/ 0 w 4998566"/>
              <a:gd name="connsiteY4" fmla="*/ 0 h 35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566" h="358594">
                <a:moveTo>
                  <a:pt x="0" y="0"/>
                </a:moveTo>
                <a:lnTo>
                  <a:pt x="4998566" y="0"/>
                </a:lnTo>
                <a:lnTo>
                  <a:pt x="4998566" y="358594"/>
                </a:lnTo>
                <a:lnTo>
                  <a:pt x="0" y="3585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083" tIns="38083" rIns="38083" bIns="38083" numCol="1" spcCol="1270" anchor="b" anchorCtr="0">
            <a:noAutofit/>
          </a:bodyPr>
          <a:lstStyle/>
          <a:p>
            <a:pPr marL="0" marR="0" lvl="0" indent="0" algn="l" defTabSz="888365" rtl="0" eaLnBrk="1" fontAlgn="auto" latinLnBrk="0" hangingPunct="1">
              <a:lnSpc>
                <a:spcPct val="90000"/>
              </a:lnSpc>
              <a:spcBef>
                <a:spcPct val="0"/>
              </a:spcBef>
              <a:spcAft>
                <a:spcPct val="35000"/>
              </a:spcAft>
              <a:buClrTx/>
              <a:buSzTx/>
              <a:buFontTx/>
              <a:buNone/>
              <a:defRPr/>
            </a:pPr>
            <a:endParaRPr kumimoji="0" lang="id-ID" sz="2000" b="0" i="0" u="none" strike="noStrike" kern="1200" cap="none" spc="0" normalizeH="0" baseline="0" noProof="0">
              <a:ln>
                <a:noFill/>
              </a:ln>
              <a:solidFill>
                <a:prstClr val="black">
                  <a:hueOff val="0"/>
                  <a:satOff val="0"/>
                  <a:lumOff val="0"/>
                  <a:alphaOff val="0"/>
                </a:prstClr>
              </a:solidFill>
              <a:effectLst/>
              <a:uLnTx/>
              <a:uFillTx/>
              <a:cs typeface="+mn-ea"/>
              <a:sym typeface="+mn-lt"/>
            </a:endParaRPr>
          </a:p>
        </p:txBody>
      </p:sp>
      <p:sp>
        <p:nvSpPr>
          <p:cNvPr id="55" name="Content Placeholder 2"/>
          <p:cNvSpPr txBox="1"/>
          <p:nvPr/>
        </p:nvSpPr>
        <p:spPr>
          <a:xfrm>
            <a:off x="3744595" y="5138420"/>
            <a:ext cx="6417945" cy="683260"/>
          </a:xfrm>
          <a:prstGeom prst="rect">
            <a:avLst/>
          </a:prstGeom>
        </p:spPr>
        <p:txBody>
          <a:bodyPr vert="horz" lIns="91401" tIns="45700" rIns="91401" bIns="4570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zh-CN" sz="1600" dirty="0">
                <a:solidFill>
                  <a:schemeClr val="bg1"/>
                </a:solidFill>
              </a:rPr>
              <a:t>技术选型 ：选择</a:t>
            </a:r>
            <a:r>
              <a:rPr lang="en-US" altLang="zh-CN" sz="1600" dirty="0" err="1">
                <a:solidFill>
                  <a:schemeClr val="bg1"/>
                </a:solidFill>
              </a:rPr>
              <a:t>OpenDigger</a:t>
            </a:r>
            <a:r>
              <a:rPr lang="zh-CN" altLang="zh-CN" sz="1600" dirty="0">
                <a:solidFill>
                  <a:schemeClr val="bg1"/>
                </a:solidFill>
              </a:rPr>
              <a:t>采集的相关数据，使用数据清理和预处理技术</a:t>
            </a:r>
            <a:r>
              <a:rPr lang="zh-CN" altLang="zh-CN" sz="1600" dirty="0">
                <a:solidFill>
                  <a:schemeClr val="bg1"/>
                </a:solidFill>
              </a:rPr>
              <a:t>、数据融合技术，并用</a:t>
            </a:r>
            <a:r>
              <a:rPr lang="en-US" altLang="zh-CN" sz="1600" dirty="0" err="1">
                <a:solidFill>
                  <a:schemeClr val="bg1"/>
                </a:solidFill>
              </a:rPr>
              <a:t>dataease</a:t>
            </a:r>
            <a:r>
              <a:rPr lang="zh-CN" altLang="zh-CN" sz="1600" dirty="0">
                <a:solidFill>
                  <a:schemeClr val="bg1"/>
                </a:solidFill>
              </a:rPr>
              <a:t>进行数据可视化。</a:t>
            </a:r>
            <a:endParaRPr lang="zh-CN" altLang="zh-CN" sz="1600" dirty="0"/>
          </a:p>
        </p:txBody>
      </p:sp>
      <p:sp>
        <p:nvSpPr>
          <p:cNvPr id="56" name="Teardrop 56"/>
          <p:cNvSpPr/>
          <p:nvPr/>
        </p:nvSpPr>
        <p:spPr>
          <a:xfrm rot="2714409">
            <a:off x="1881104" y="4542049"/>
            <a:ext cx="914612" cy="914559"/>
          </a:xfrm>
          <a:prstGeom prst="teardrop">
            <a:avLst/>
          </a:prstGeom>
          <a:solidFill>
            <a:schemeClr val="accent5">
              <a:lumMod val="75000"/>
            </a:schemeClr>
          </a:solidFill>
          <a:ln w="190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57" name="Teardrop 66"/>
          <p:cNvSpPr/>
          <p:nvPr/>
        </p:nvSpPr>
        <p:spPr>
          <a:xfrm rot="2714409">
            <a:off x="2527789" y="5295966"/>
            <a:ext cx="914612" cy="914559"/>
          </a:xfrm>
          <a:prstGeom prst="teardrop">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id-ID" sz="1800" b="0" i="0" u="none" strike="noStrike" kern="1200" cap="none" spc="0" normalizeH="0" baseline="0" noProof="0">
              <a:ln>
                <a:noFill/>
              </a:ln>
              <a:solidFill>
                <a:prstClr val="white"/>
              </a:solidFill>
              <a:effectLst/>
              <a:uLnTx/>
              <a:uFillTx/>
              <a:cs typeface="+mn-ea"/>
              <a:sym typeface="+mn-lt"/>
            </a:endParaRPr>
          </a:p>
        </p:txBody>
      </p:sp>
      <p:sp>
        <p:nvSpPr>
          <p:cNvPr id="60" name="椭圆 59"/>
          <p:cNvSpPr/>
          <p:nvPr/>
        </p:nvSpPr>
        <p:spPr>
          <a:xfrm>
            <a:off x="10622655" y="4926737"/>
            <a:ext cx="145177" cy="14517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61" name="椭圆 60"/>
          <p:cNvSpPr/>
          <p:nvPr/>
        </p:nvSpPr>
        <p:spPr>
          <a:xfrm>
            <a:off x="10953498" y="5688191"/>
            <a:ext cx="145177" cy="1451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62" name="Freeform 40"/>
          <p:cNvSpPr>
            <a:spLocks noEditPoints="1"/>
          </p:cNvSpPr>
          <p:nvPr/>
        </p:nvSpPr>
        <p:spPr bwMode="auto">
          <a:xfrm>
            <a:off x="2860823" y="5576042"/>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5">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accent5">
              <a:lumMod val="7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64" name="Freeform 41"/>
          <p:cNvSpPr>
            <a:spLocks noEditPoints="1"/>
          </p:cNvSpPr>
          <p:nvPr/>
        </p:nvSpPr>
        <p:spPr bwMode="auto">
          <a:xfrm>
            <a:off x="2867885" y="3992097"/>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75000"/>
            </a:schemeClr>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65" name="Freeform 492"/>
          <p:cNvSpPr>
            <a:spLocks noEditPoints="1"/>
          </p:cNvSpPr>
          <p:nvPr/>
        </p:nvSpPr>
        <p:spPr bwMode="auto">
          <a:xfrm>
            <a:off x="2835270" y="2531826"/>
            <a:ext cx="333894" cy="339887"/>
          </a:xfrm>
          <a:custGeom>
            <a:avLst/>
            <a:gdLst>
              <a:gd name="T0" fmla="*/ 128 w 165"/>
              <a:gd name="T1" fmla="*/ 26 h 168"/>
              <a:gd name="T2" fmla="*/ 25 w 165"/>
              <a:gd name="T3" fmla="*/ 37 h 168"/>
              <a:gd name="T4" fmla="*/ 36 w 165"/>
              <a:gd name="T5" fmla="*/ 142 h 168"/>
              <a:gd name="T6" fmla="*/ 140 w 165"/>
              <a:gd name="T7" fmla="*/ 130 h 168"/>
              <a:gd name="T8" fmla="*/ 128 w 165"/>
              <a:gd name="T9" fmla="*/ 26 h 168"/>
              <a:gd name="T10" fmla="*/ 50 w 165"/>
              <a:gd name="T11" fmla="*/ 124 h 168"/>
              <a:gd name="T12" fmla="*/ 42 w 165"/>
              <a:gd name="T13" fmla="*/ 51 h 168"/>
              <a:gd name="T14" fmla="*/ 114 w 165"/>
              <a:gd name="T15" fmla="*/ 43 h 168"/>
              <a:gd name="T16" fmla="*/ 122 w 165"/>
              <a:gd name="T17" fmla="*/ 116 h 168"/>
              <a:gd name="T18" fmla="*/ 50 w 165"/>
              <a:gd name="T19" fmla="*/ 1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168">
                <a:moveTo>
                  <a:pt x="128" y="26"/>
                </a:moveTo>
                <a:cubicBezTo>
                  <a:pt x="97" y="0"/>
                  <a:pt x="50" y="5"/>
                  <a:pt x="25" y="37"/>
                </a:cubicBezTo>
                <a:cubicBezTo>
                  <a:pt x="0" y="69"/>
                  <a:pt x="5" y="116"/>
                  <a:pt x="36" y="142"/>
                </a:cubicBezTo>
                <a:cubicBezTo>
                  <a:pt x="68" y="168"/>
                  <a:pt x="114" y="163"/>
                  <a:pt x="140" y="130"/>
                </a:cubicBezTo>
                <a:cubicBezTo>
                  <a:pt x="165" y="98"/>
                  <a:pt x="160" y="51"/>
                  <a:pt x="128" y="26"/>
                </a:cubicBezTo>
                <a:close/>
                <a:moveTo>
                  <a:pt x="50" y="124"/>
                </a:moveTo>
                <a:cubicBezTo>
                  <a:pt x="28" y="107"/>
                  <a:pt x="25" y="74"/>
                  <a:pt x="42" y="51"/>
                </a:cubicBezTo>
                <a:cubicBezTo>
                  <a:pt x="60" y="29"/>
                  <a:pt x="92" y="25"/>
                  <a:pt x="114" y="43"/>
                </a:cubicBezTo>
                <a:cubicBezTo>
                  <a:pt x="136" y="61"/>
                  <a:pt x="140" y="94"/>
                  <a:pt x="122" y="116"/>
                </a:cubicBezTo>
                <a:cubicBezTo>
                  <a:pt x="105" y="139"/>
                  <a:pt x="72" y="142"/>
                  <a:pt x="50" y="124"/>
                </a:cubicBezTo>
                <a:close/>
              </a:path>
            </a:pathLst>
          </a:custGeom>
          <a:solidFill>
            <a:schemeClr val="accent5">
              <a:lumMod val="75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white"/>
              </a:solidFill>
              <a:effectLst/>
              <a:uLnTx/>
              <a:uFillTx/>
              <a:cs typeface="+mn-ea"/>
              <a:sym typeface="+mn-lt"/>
            </a:endParaRPr>
          </a:p>
        </p:txBody>
      </p:sp>
      <p:grpSp>
        <p:nvGrpSpPr>
          <p:cNvPr id="66" name="组合 65"/>
          <p:cNvGrpSpPr/>
          <p:nvPr/>
        </p:nvGrpSpPr>
        <p:grpSpPr>
          <a:xfrm>
            <a:off x="2205348" y="4832296"/>
            <a:ext cx="273274" cy="341408"/>
            <a:chOff x="5588679" y="1814529"/>
            <a:chExt cx="273274" cy="341408"/>
          </a:xfrm>
        </p:grpSpPr>
        <p:sp>
          <p:nvSpPr>
            <p:cNvPr id="67" name="Freeform 526"/>
            <p:cNvSpPr/>
            <p:nvPr/>
          </p:nvSpPr>
          <p:spPr bwMode="auto">
            <a:xfrm>
              <a:off x="5655331" y="1814529"/>
              <a:ext cx="138489" cy="134786"/>
            </a:xfrm>
            <a:custGeom>
              <a:avLst/>
              <a:gdLst>
                <a:gd name="T0" fmla="*/ 41 w 79"/>
                <a:gd name="T1" fmla="*/ 76 h 77"/>
                <a:gd name="T2" fmla="*/ 78 w 79"/>
                <a:gd name="T3" fmla="*/ 37 h 77"/>
                <a:gd name="T4" fmla="*/ 38 w 79"/>
                <a:gd name="T5" fmla="*/ 0 h 77"/>
                <a:gd name="T6" fmla="*/ 1 w 79"/>
                <a:gd name="T7" fmla="*/ 40 h 77"/>
                <a:gd name="T8" fmla="*/ 41 w 79"/>
                <a:gd name="T9" fmla="*/ 76 h 77"/>
              </a:gdLst>
              <a:ahLst/>
              <a:cxnLst>
                <a:cxn ang="0">
                  <a:pos x="T0" y="T1"/>
                </a:cxn>
                <a:cxn ang="0">
                  <a:pos x="T2" y="T3"/>
                </a:cxn>
                <a:cxn ang="0">
                  <a:pos x="T4" y="T5"/>
                </a:cxn>
                <a:cxn ang="0">
                  <a:pos x="T6" y="T7"/>
                </a:cxn>
                <a:cxn ang="0">
                  <a:pos x="T8" y="T9"/>
                </a:cxn>
              </a:cxnLst>
              <a:rect l="0" t="0" r="r" b="b"/>
              <a:pathLst>
                <a:path w="79" h="77">
                  <a:moveTo>
                    <a:pt x="41" y="76"/>
                  </a:moveTo>
                  <a:cubicBezTo>
                    <a:pt x="62" y="76"/>
                    <a:pt x="79" y="58"/>
                    <a:pt x="78" y="37"/>
                  </a:cubicBezTo>
                  <a:cubicBezTo>
                    <a:pt x="78" y="16"/>
                    <a:pt x="60" y="0"/>
                    <a:pt x="38" y="0"/>
                  </a:cubicBezTo>
                  <a:cubicBezTo>
                    <a:pt x="17" y="1"/>
                    <a:pt x="0" y="19"/>
                    <a:pt x="1" y="40"/>
                  </a:cubicBezTo>
                  <a:cubicBezTo>
                    <a:pt x="2" y="61"/>
                    <a:pt x="20" y="77"/>
                    <a:pt x="41" y="7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white"/>
                </a:solidFill>
                <a:effectLst/>
                <a:uLnTx/>
                <a:uFillTx/>
                <a:cs typeface="+mn-ea"/>
                <a:sym typeface="+mn-lt"/>
              </a:endParaRPr>
            </a:p>
          </p:txBody>
        </p:sp>
        <p:sp>
          <p:nvSpPr>
            <p:cNvPr id="73" name="Freeform 527"/>
            <p:cNvSpPr/>
            <p:nvPr/>
          </p:nvSpPr>
          <p:spPr bwMode="auto">
            <a:xfrm>
              <a:off x="5588679" y="1958202"/>
              <a:ext cx="273274" cy="197735"/>
            </a:xfrm>
            <a:custGeom>
              <a:avLst/>
              <a:gdLst>
                <a:gd name="T0" fmla="*/ 119 w 156"/>
                <a:gd name="T1" fmla="*/ 0 h 113"/>
                <a:gd name="T2" fmla="*/ 80 w 156"/>
                <a:gd name="T3" fmla="*/ 46 h 113"/>
                <a:gd name="T4" fmla="*/ 37 w 156"/>
                <a:gd name="T5" fmla="*/ 1 h 113"/>
                <a:gd name="T6" fmla="*/ 1 w 156"/>
                <a:gd name="T7" fmla="*/ 50 h 113"/>
                <a:gd name="T8" fmla="*/ 3 w 156"/>
                <a:gd name="T9" fmla="*/ 113 h 113"/>
                <a:gd name="T10" fmla="*/ 156 w 156"/>
                <a:gd name="T11" fmla="*/ 113 h 113"/>
                <a:gd name="T12" fmla="*/ 154 w 156"/>
                <a:gd name="T13" fmla="*/ 45 h 113"/>
                <a:gd name="T14" fmla="*/ 119 w 156"/>
                <a:gd name="T15" fmla="*/ 0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 h="113">
                  <a:moveTo>
                    <a:pt x="119" y="0"/>
                  </a:moveTo>
                  <a:cubicBezTo>
                    <a:pt x="80" y="46"/>
                    <a:pt x="80" y="46"/>
                    <a:pt x="80" y="46"/>
                  </a:cubicBezTo>
                  <a:cubicBezTo>
                    <a:pt x="37" y="1"/>
                    <a:pt x="37" y="1"/>
                    <a:pt x="37" y="1"/>
                  </a:cubicBezTo>
                  <a:cubicBezTo>
                    <a:pt x="11" y="11"/>
                    <a:pt x="0" y="26"/>
                    <a:pt x="1" y="50"/>
                  </a:cubicBezTo>
                  <a:cubicBezTo>
                    <a:pt x="3" y="113"/>
                    <a:pt x="3" y="113"/>
                    <a:pt x="3" y="113"/>
                  </a:cubicBezTo>
                  <a:cubicBezTo>
                    <a:pt x="156" y="113"/>
                    <a:pt x="156" y="113"/>
                    <a:pt x="156" y="113"/>
                  </a:cubicBezTo>
                  <a:cubicBezTo>
                    <a:pt x="154" y="45"/>
                    <a:pt x="154" y="45"/>
                    <a:pt x="154" y="45"/>
                  </a:cubicBezTo>
                  <a:cubicBezTo>
                    <a:pt x="153" y="23"/>
                    <a:pt x="144" y="9"/>
                    <a:pt x="119"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white"/>
                </a:solidFill>
                <a:effectLst/>
                <a:uLnTx/>
                <a:uFillTx/>
                <a:cs typeface="+mn-ea"/>
                <a:sym typeface="+mn-lt"/>
              </a:endParaRPr>
            </a:p>
          </p:txBody>
        </p:sp>
      </p:grpSp>
      <p:sp>
        <p:nvSpPr>
          <p:cNvPr id="40" name="TextBox 39"/>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简介</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additive="base">
                                        <p:cTn id="12" dur="500" fill="hold"/>
                                        <p:tgtEl>
                                          <p:spTgt spid="30"/>
                                        </p:tgtEl>
                                        <p:attrNameLst>
                                          <p:attrName>ppt_x</p:attrName>
                                        </p:attrNameLst>
                                      </p:cBhvr>
                                      <p:tavLst>
                                        <p:tav tm="0">
                                          <p:val>
                                            <p:strVal val="0-#ppt_w/2"/>
                                          </p:val>
                                        </p:tav>
                                        <p:tav tm="100000">
                                          <p:val>
                                            <p:strVal val="#ppt_x"/>
                                          </p:val>
                                        </p:tav>
                                      </p:tavLst>
                                    </p:anim>
                                    <p:anim calcmode="lin" valueType="num">
                                      <p:cBhvr additive="base">
                                        <p:cTn id="13" dur="500" fill="hold"/>
                                        <p:tgtEl>
                                          <p:spTgt spid="3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45" presetClass="entr" presetSubtype="0"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ppt_w</p:attrName>
                                        </p:attrNameLst>
                                      </p:cBhvr>
                                      <p:tavLst>
                                        <p:tav tm="0" fmla="#ppt_w*sin(2.5*pi*$)">
                                          <p:val>
                                            <p:fltVal val="0"/>
                                          </p:val>
                                        </p:tav>
                                        <p:tav tm="100000">
                                          <p:val>
                                            <p:fltVal val="1"/>
                                          </p:val>
                                        </p:tav>
                                      </p:tavLst>
                                    </p:anim>
                                    <p:anim calcmode="lin" valueType="num">
                                      <p:cBhvr>
                                        <p:cTn id="24" dur="1000" fill="hold"/>
                                        <p:tgtEl>
                                          <p:spTgt spid="34"/>
                                        </p:tgtEl>
                                        <p:attrNameLst>
                                          <p:attrName>ppt_h</p:attrName>
                                        </p:attrNameLst>
                                      </p:cBhvr>
                                      <p:tavLst>
                                        <p:tav tm="0">
                                          <p:val>
                                            <p:strVal val="#ppt_h"/>
                                          </p:val>
                                        </p:tav>
                                        <p:tav tm="100000">
                                          <p:val>
                                            <p:strVal val="#ppt_h"/>
                                          </p:val>
                                        </p:tav>
                                      </p:tavLst>
                                    </p:anim>
                                  </p:childTnLst>
                                </p:cTn>
                              </p:par>
                            </p:childTnLst>
                          </p:cTn>
                        </p:par>
                        <p:par>
                          <p:cTn id="25" fill="hold">
                            <p:stCondLst>
                              <p:cond delay="2500"/>
                            </p:stCondLst>
                            <p:childTnLst>
                              <p:par>
                                <p:cTn id="26" presetID="2" presetClass="entr" presetSubtype="2" fill="hold" grpId="0" nodeType="after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additive="base">
                                        <p:cTn id="28" dur="500" fill="hold"/>
                                        <p:tgtEl>
                                          <p:spTgt spid="29"/>
                                        </p:tgtEl>
                                        <p:attrNameLst>
                                          <p:attrName>ppt_x</p:attrName>
                                        </p:attrNameLst>
                                      </p:cBhvr>
                                      <p:tavLst>
                                        <p:tav tm="0">
                                          <p:val>
                                            <p:strVal val="1+#ppt_w/2"/>
                                          </p:val>
                                        </p:tav>
                                        <p:tav tm="100000">
                                          <p:val>
                                            <p:strVal val="#ppt_x"/>
                                          </p:val>
                                        </p:tav>
                                      </p:tavLst>
                                    </p:anim>
                                    <p:anim calcmode="lin" valueType="num">
                                      <p:cBhvr additive="base">
                                        <p:cTn id="29" dur="500" fill="hold"/>
                                        <p:tgtEl>
                                          <p:spTgt spid="29"/>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2" presetClass="entr" presetSubtype="2" fill="hold" nodeType="afterEffect">
                                  <p:stCondLst>
                                    <p:cond delay="0"/>
                                  </p:stCondLst>
                                  <p:childTnLst>
                                    <p:set>
                                      <p:cBhvr>
                                        <p:cTn id="32" dur="1" fill="hold">
                                          <p:stCondLst>
                                            <p:cond delay="0"/>
                                          </p:stCondLst>
                                        </p:cTn>
                                        <p:tgtEl>
                                          <p:spTgt spid="20"/>
                                        </p:tgtEl>
                                        <p:attrNameLst>
                                          <p:attrName>style.visibility</p:attrName>
                                        </p:attrNameLst>
                                      </p:cBhvr>
                                      <p:to>
                                        <p:strVal val="visible"/>
                                      </p:to>
                                    </p:set>
                                    <p:anim calcmode="lin" valueType="num">
                                      <p:cBhvr additive="base">
                                        <p:cTn id="33" dur="500" fill="hold"/>
                                        <p:tgtEl>
                                          <p:spTgt spid="20"/>
                                        </p:tgtEl>
                                        <p:attrNameLst>
                                          <p:attrName>ppt_x</p:attrName>
                                        </p:attrNameLst>
                                      </p:cBhvr>
                                      <p:tavLst>
                                        <p:tav tm="0">
                                          <p:val>
                                            <p:strVal val="1+#ppt_w/2"/>
                                          </p:val>
                                        </p:tav>
                                        <p:tav tm="100000">
                                          <p:val>
                                            <p:strVal val="#ppt_x"/>
                                          </p:val>
                                        </p:tav>
                                      </p:tavLst>
                                    </p:anim>
                                    <p:anim calcmode="lin" valueType="num">
                                      <p:cBhvr additive="base">
                                        <p:cTn id="34" dur="500" fill="hold"/>
                                        <p:tgtEl>
                                          <p:spTgt spid="20"/>
                                        </p:tgtEl>
                                        <p:attrNameLst>
                                          <p:attrName>ppt_y</p:attrName>
                                        </p:attrNameLst>
                                      </p:cBhvr>
                                      <p:tavLst>
                                        <p:tav tm="0">
                                          <p:val>
                                            <p:strVal val="#ppt_y"/>
                                          </p:val>
                                        </p:tav>
                                        <p:tav tm="100000">
                                          <p:val>
                                            <p:strVal val="#ppt_y"/>
                                          </p:val>
                                        </p:tav>
                                      </p:tavLst>
                                    </p:anim>
                                  </p:childTnLst>
                                </p:cTn>
                              </p:par>
                            </p:childTnLst>
                          </p:cTn>
                        </p:par>
                        <p:par>
                          <p:cTn id="35" fill="hold">
                            <p:stCondLst>
                              <p:cond delay="3500"/>
                            </p:stCondLst>
                            <p:childTnLst>
                              <p:par>
                                <p:cTn id="36" presetID="45" presetClass="entr" presetSubtype="0" fill="hold" grpId="0" nodeType="after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fade">
                                      <p:cBhvr>
                                        <p:cTn id="38" dur="1000"/>
                                        <p:tgtEl>
                                          <p:spTgt spid="35"/>
                                        </p:tgtEl>
                                      </p:cBhvr>
                                    </p:animEffect>
                                    <p:anim calcmode="lin" valueType="num">
                                      <p:cBhvr>
                                        <p:cTn id="39" dur="1000" fill="hold"/>
                                        <p:tgtEl>
                                          <p:spTgt spid="35"/>
                                        </p:tgtEl>
                                        <p:attrNameLst>
                                          <p:attrName>ppt_w</p:attrName>
                                        </p:attrNameLst>
                                      </p:cBhvr>
                                      <p:tavLst>
                                        <p:tav tm="0" fmla="#ppt_w*sin(2.5*pi*$)">
                                          <p:val>
                                            <p:fltVal val="0"/>
                                          </p:val>
                                        </p:tav>
                                        <p:tav tm="100000">
                                          <p:val>
                                            <p:fltVal val="1"/>
                                          </p:val>
                                        </p:tav>
                                      </p:tavLst>
                                    </p:anim>
                                    <p:anim calcmode="lin" valueType="num">
                                      <p:cBhvr>
                                        <p:cTn id="40" dur="1000" fill="hold"/>
                                        <p:tgtEl>
                                          <p:spTgt spid="35"/>
                                        </p:tgtEl>
                                        <p:attrNameLst>
                                          <p:attrName>ppt_h</p:attrName>
                                        </p:attrNameLst>
                                      </p:cBhvr>
                                      <p:tavLst>
                                        <p:tav tm="0">
                                          <p:val>
                                            <p:strVal val="#ppt_h"/>
                                          </p:val>
                                        </p:tav>
                                        <p:tav tm="100000">
                                          <p:val>
                                            <p:strVal val="#ppt_h"/>
                                          </p:val>
                                        </p:tav>
                                      </p:tavLst>
                                    </p:anim>
                                  </p:childTnLst>
                                </p:cTn>
                              </p:par>
                            </p:childTnLst>
                          </p:cTn>
                        </p:par>
                        <p:par>
                          <p:cTn id="41" fill="hold">
                            <p:stCondLst>
                              <p:cond delay="4500"/>
                            </p:stCondLst>
                            <p:childTnLst>
                              <p:par>
                                <p:cTn id="42" presetID="2" presetClass="entr" presetSubtype="2" fill="hold" grpId="0" nodeType="after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1+#ppt_w/2"/>
                                          </p:val>
                                        </p:tav>
                                        <p:tav tm="100000">
                                          <p:val>
                                            <p:strVal val="#ppt_x"/>
                                          </p:val>
                                        </p:tav>
                                      </p:tavLst>
                                    </p:anim>
                                    <p:anim calcmode="lin" valueType="num">
                                      <p:cBhvr additive="base">
                                        <p:cTn id="45" dur="500" fill="hold"/>
                                        <p:tgtEl>
                                          <p:spTgt spid="21"/>
                                        </p:tgtEl>
                                        <p:attrNameLst>
                                          <p:attrName>ppt_y</p:attrName>
                                        </p:attrNameLst>
                                      </p:cBhvr>
                                      <p:tavLst>
                                        <p:tav tm="0">
                                          <p:val>
                                            <p:strVal val="#ppt_y"/>
                                          </p:val>
                                        </p:tav>
                                        <p:tav tm="100000">
                                          <p:val>
                                            <p:strVal val="#ppt_y"/>
                                          </p:val>
                                        </p:tav>
                                      </p:tavLst>
                                    </p:anim>
                                  </p:childTnLst>
                                </p:cTn>
                              </p:par>
                            </p:childTnLst>
                          </p:cTn>
                        </p:par>
                        <p:par>
                          <p:cTn id="46" fill="hold">
                            <p:stCondLst>
                              <p:cond delay="5000"/>
                            </p:stCondLst>
                            <p:childTnLst>
                              <p:par>
                                <p:cTn id="47" presetID="2" presetClass="entr" presetSubtype="8" fill="hold" grpId="0" nodeType="after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additive="base">
                                        <p:cTn id="49" dur="500" fill="hold"/>
                                        <p:tgtEl>
                                          <p:spTgt spid="27"/>
                                        </p:tgtEl>
                                        <p:attrNameLst>
                                          <p:attrName>ppt_x</p:attrName>
                                        </p:attrNameLst>
                                      </p:cBhvr>
                                      <p:tavLst>
                                        <p:tav tm="0">
                                          <p:val>
                                            <p:strVal val="0-#ppt_w/2"/>
                                          </p:val>
                                        </p:tav>
                                        <p:tav tm="100000">
                                          <p:val>
                                            <p:strVal val="#ppt_x"/>
                                          </p:val>
                                        </p:tav>
                                      </p:tavLst>
                                    </p:anim>
                                    <p:anim calcmode="lin" valueType="num">
                                      <p:cBhvr additive="base">
                                        <p:cTn id="50" dur="500" fill="hold"/>
                                        <p:tgtEl>
                                          <p:spTgt spid="27"/>
                                        </p:tgtEl>
                                        <p:attrNameLst>
                                          <p:attrName>ppt_y</p:attrName>
                                        </p:attrNameLst>
                                      </p:cBhvr>
                                      <p:tavLst>
                                        <p:tav tm="0">
                                          <p:val>
                                            <p:strVal val="#ppt_y"/>
                                          </p:val>
                                        </p:tav>
                                        <p:tav tm="100000">
                                          <p:val>
                                            <p:strVal val="#ppt_y"/>
                                          </p:val>
                                        </p:tav>
                                      </p:tavLst>
                                    </p:anim>
                                  </p:childTnLst>
                                </p:cTn>
                              </p:par>
                            </p:childTnLst>
                          </p:cTn>
                        </p:par>
                        <p:par>
                          <p:cTn id="51" fill="hold">
                            <p:stCondLst>
                              <p:cond delay="5500"/>
                            </p:stCondLst>
                            <p:childTnLst>
                              <p:par>
                                <p:cTn id="52" presetID="10" presetClass="entr" presetSubtype="0" fill="hold" grpId="0" nodeType="after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fade">
                                      <p:cBhvr>
                                        <p:cTn id="54" dur="750"/>
                                        <p:tgtEl>
                                          <p:spTgt spid="18"/>
                                        </p:tgtEl>
                                      </p:cBhvr>
                                    </p:animEffect>
                                  </p:childTnLst>
                                </p:cTn>
                              </p:par>
                            </p:childTnLst>
                          </p:cTn>
                        </p:par>
                        <p:par>
                          <p:cTn id="55" fill="hold">
                            <p:stCondLst>
                              <p:cond delay="6500"/>
                            </p:stCondLst>
                            <p:childTnLst>
                              <p:par>
                                <p:cTn id="56" presetID="2" presetClass="entr" presetSubtype="8"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 calcmode="lin" valueType="num">
                                      <p:cBhvr additive="base">
                                        <p:cTn id="58" dur="500" fill="hold"/>
                                        <p:tgtEl>
                                          <p:spTgt spid="33"/>
                                        </p:tgtEl>
                                        <p:attrNameLst>
                                          <p:attrName>ppt_x</p:attrName>
                                        </p:attrNameLst>
                                      </p:cBhvr>
                                      <p:tavLst>
                                        <p:tav tm="0">
                                          <p:val>
                                            <p:strVal val="0-#ppt_w/2"/>
                                          </p:val>
                                        </p:tav>
                                        <p:tav tm="100000">
                                          <p:val>
                                            <p:strVal val="#ppt_x"/>
                                          </p:val>
                                        </p:tav>
                                      </p:tavLst>
                                    </p:anim>
                                    <p:anim calcmode="lin" valueType="num">
                                      <p:cBhvr additive="base">
                                        <p:cTn id="59" dur="500" fill="hold"/>
                                        <p:tgtEl>
                                          <p:spTgt spid="33"/>
                                        </p:tgtEl>
                                        <p:attrNameLst>
                                          <p:attrName>ppt_y</p:attrName>
                                        </p:attrNameLst>
                                      </p:cBhvr>
                                      <p:tavLst>
                                        <p:tav tm="0">
                                          <p:val>
                                            <p:strVal val="#ppt_y"/>
                                          </p:val>
                                        </p:tav>
                                        <p:tav tm="100000">
                                          <p:val>
                                            <p:strVal val="#ppt_y"/>
                                          </p:val>
                                        </p:tav>
                                      </p:tavLst>
                                    </p:anim>
                                  </p:childTnLst>
                                </p:cTn>
                              </p:par>
                            </p:childTnLst>
                          </p:cTn>
                        </p:par>
                        <p:par>
                          <p:cTn id="60" fill="hold">
                            <p:stCondLst>
                              <p:cond delay="7000"/>
                            </p:stCondLst>
                            <p:childTnLst>
                              <p:par>
                                <p:cTn id="61" presetID="2" presetClass="entr" presetSubtype="8"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0-#ppt_w/2"/>
                                          </p:val>
                                        </p:tav>
                                        <p:tav tm="100000">
                                          <p:val>
                                            <p:strVal val="#ppt_x"/>
                                          </p:val>
                                        </p:tav>
                                      </p:tavLst>
                                    </p:anim>
                                    <p:anim calcmode="lin" valueType="num">
                                      <p:cBhvr additive="base">
                                        <p:cTn id="64" dur="500" fill="hold"/>
                                        <p:tgtEl>
                                          <p:spTgt spid="22"/>
                                        </p:tgtEl>
                                        <p:attrNameLst>
                                          <p:attrName>ppt_y</p:attrName>
                                        </p:attrNameLst>
                                      </p:cBhvr>
                                      <p:tavLst>
                                        <p:tav tm="0">
                                          <p:val>
                                            <p:strVal val="#ppt_y"/>
                                          </p:val>
                                        </p:tav>
                                        <p:tav tm="100000">
                                          <p:val>
                                            <p:strVal val="#ppt_y"/>
                                          </p:val>
                                        </p:tav>
                                      </p:tavLst>
                                    </p:anim>
                                  </p:childTnLst>
                                </p:cTn>
                              </p:par>
                            </p:childTnLst>
                          </p:cTn>
                        </p:par>
                        <p:par>
                          <p:cTn id="65" fill="hold">
                            <p:stCondLst>
                              <p:cond delay="7500"/>
                            </p:stCondLst>
                            <p:childTnLst>
                              <p:par>
                                <p:cTn id="66" presetID="45" presetClass="entr" presetSubtype="0" fill="hold" grpId="0" nodeType="after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1000"/>
                                        <p:tgtEl>
                                          <p:spTgt spid="36"/>
                                        </p:tgtEl>
                                      </p:cBhvr>
                                    </p:animEffect>
                                    <p:anim calcmode="lin" valueType="num">
                                      <p:cBhvr>
                                        <p:cTn id="69" dur="1000" fill="hold"/>
                                        <p:tgtEl>
                                          <p:spTgt spid="36"/>
                                        </p:tgtEl>
                                        <p:attrNameLst>
                                          <p:attrName>ppt_w</p:attrName>
                                        </p:attrNameLst>
                                      </p:cBhvr>
                                      <p:tavLst>
                                        <p:tav tm="0" fmla="#ppt_w*sin(2.5*pi*$)">
                                          <p:val>
                                            <p:fltVal val="0"/>
                                          </p:val>
                                        </p:tav>
                                        <p:tav tm="100000">
                                          <p:val>
                                            <p:fltVal val="1"/>
                                          </p:val>
                                        </p:tav>
                                      </p:tavLst>
                                    </p:anim>
                                    <p:anim calcmode="lin" valueType="num">
                                      <p:cBhvr>
                                        <p:cTn id="70" dur="1000" fill="hold"/>
                                        <p:tgtEl>
                                          <p:spTgt spid="36"/>
                                        </p:tgtEl>
                                        <p:attrNameLst>
                                          <p:attrName>ppt_h</p:attrName>
                                        </p:attrNameLst>
                                      </p:cBhvr>
                                      <p:tavLst>
                                        <p:tav tm="0">
                                          <p:val>
                                            <p:strVal val="#ppt_h"/>
                                          </p:val>
                                        </p:tav>
                                        <p:tav tm="100000">
                                          <p:val>
                                            <p:strVal val="#ppt_h"/>
                                          </p:val>
                                        </p:tav>
                                      </p:tavLst>
                                    </p:anim>
                                  </p:childTnLst>
                                </p:cTn>
                              </p:par>
                            </p:childTnLst>
                          </p:cTn>
                        </p:par>
                        <p:par>
                          <p:cTn id="71" fill="hold">
                            <p:stCondLst>
                              <p:cond delay="8500"/>
                            </p:stCondLst>
                            <p:childTnLst>
                              <p:par>
                                <p:cTn id="72" presetID="2" presetClass="entr" presetSubtype="8" fill="hold" grpId="0" nodeType="afterEffect">
                                  <p:stCondLst>
                                    <p:cond delay="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fill="hold"/>
                                        <p:tgtEl>
                                          <p:spTgt spid="23"/>
                                        </p:tgtEl>
                                        <p:attrNameLst>
                                          <p:attrName>ppt_x</p:attrName>
                                        </p:attrNameLst>
                                      </p:cBhvr>
                                      <p:tavLst>
                                        <p:tav tm="0">
                                          <p:val>
                                            <p:strVal val="0-#ppt_w/2"/>
                                          </p:val>
                                        </p:tav>
                                        <p:tav tm="100000">
                                          <p:val>
                                            <p:strVal val="#ppt_x"/>
                                          </p:val>
                                        </p:tav>
                                      </p:tavLst>
                                    </p:anim>
                                    <p:anim calcmode="lin" valueType="num">
                                      <p:cBhvr additive="base">
                                        <p:cTn id="75" dur="500" fill="hold"/>
                                        <p:tgtEl>
                                          <p:spTgt spid="23"/>
                                        </p:tgtEl>
                                        <p:attrNameLst>
                                          <p:attrName>ppt_y</p:attrName>
                                        </p:attrNameLst>
                                      </p:cBhvr>
                                      <p:tavLst>
                                        <p:tav tm="0">
                                          <p:val>
                                            <p:strVal val="#ppt_y"/>
                                          </p:val>
                                        </p:tav>
                                        <p:tav tm="100000">
                                          <p:val>
                                            <p:strVal val="#ppt_y"/>
                                          </p:val>
                                        </p:tav>
                                      </p:tavLst>
                                    </p:anim>
                                  </p:childTnLst>
                                </p:cTn>
                              </p:par>
                            </p:childTnLst>
                          </p:cTn>
                        </p:par>
                        <p:par>
                          <p:cTn id="76" fill="hold">
                            <p:stCondLst>
                              <p:cond delay="9000"/>
                            </p:stCondLst>
                            <p:childTnLst>
                              <p:par>
                                <p:cTn id="77" presetID="2" presetClass="entr" presetSubtype="2" fill="hold" grpId="0" nodeType="afterEffect">
                                  <p:stCondLst>
                                    <p:cond delay="0"/>
                                  </p:stCondLst>
                                  <p:childTnLst>
                                    <p:set>
                                      <p:cBhvr>
                                        <p:cTn id="78" dur="1" fill="hold">
                                          <p:stCondLst>
                                            <p:cond delay="0"/>
                                          </p:stCondLst>
                                        </p:cTn>
                                        <p:tgtEl>
                                          <p:spTgt spid="28"/>
                                        </p:tgtEl>
                                        <p:attrNameLst>
                                          <p:attrName>style.visibility</p:attrName>
                                        </p:attrNameLst>
                                      </p:cBhvr>
                                      <p:to>
                                        <p:strVal val="visible"/>
                                      </p:to>
                                    </p:set>
                                    <p:anim calcmode="lin" valueType="num">
                                      <p:cBhvr additive="base">
                                        <p:cTn id="79" dur="500" fill="hold"/>
                                        <p:tgtEl>
                                          <p:spTgt spid="28"/>
                                        </p:tgtEl>
                                        <p:attrNameLst>
                                          <p:attrName>ppt_x</p:attrName>
                                        </p:attrNameLst>
                                      </p:cBhvr>
                                      <p:tavLst>
                                        <p:tav tm="0">
                                          <p:val>
                                            <p:strVal val="1+#ppt_w/2"/>
                                          </p:val>
                                        </p:tav>
                                        <p:tav tm="100000">
                                          <p:val>
                                            <p:strVal val="#ppt_x"/>
                                          </p:val>
                                        </p:tav>
                                      </p:tavLst>
                                    </p:anim>
                                    <p:anim calcmode="lin" valueType="num">
                                      <p:cBhvr additive="base">
                                        <p:cTn id="80" dur="500" fill="hold"/>
                                        <p:tgtEl>
                                          <p:spTgt spid="28"/>
                                        </p:tgtEl>
                                        <p:attrNameLst>
                                          <p:attrName>ppt_y</p:attrName>
                                        </p:attrNameLst>
                                      </p:cBhvr>
                                      <p:tavLst>
                                        <p:tav tm="0">
                                          <p:val>
                                            <p:strVal val="#ppt_y"/>
                                          </p:val>
                                        </p:tav>
                                        <p:tav tm="100000">
                                          <p:val>
                                            <p:strVal val="#ppt_y"/>
                                          </p:val>
                                        </p:tav>
                                      </p:tavLst>
                                    </p:anim>
                                  </p:childTnLst>
                                </p:cTn>
                              </p:par>
                            </p:childTnLst>
                          </p:cTn>
                        </p:par>
                        <p:par>
                          <p:cTn id="81" fill="hold">
                            <p:stCondLst>
                              <p:cond delay="9500"/>
                            </p:stCondLst>
                            <p:childTnLst>
                              <p:par>
                                <p:cTn id="82" presetID="2" presetClass="entr" presetSubtype="2" fill="hold" nodeType="afterEffect">
                                  <p:stCondLst>
                                    <p:cond delay="0"/>
                                  </p:stCondLst>
                                  <p:childTnLst>
                                    <p:set>
                                      <p:cBhvr>
                                        <p:cTn id="83" dur="1" fill="hold">
                                          <p:stCondLst>
                                            <p:cond delay="0"/>
                                          </p:stCondLst>
                                        </p:cTn>
                                        <p:tgtEl>
                                          <p:spTgt spid="24"/>
                                        </p:tgtEl>
                                        <p:attrNameLst>
                                          <p:attrName>style.visibility</p:attrName>
                                        </p:attrNameLst>
                                      </p:cBhvr>
                                      <p:to>
                                        <p:strVal val="visible"/>
                                      </p:to>
                                    </p:set>
                                    <p:anim calcmode="lin" valueType="num">
                                      <p:cBhvr additive="base">
                                        <p:cTn id="84" dur="500" fill="hold"/>
                                        <p:tgtEl>
                                          <p:spTgt spid="24"/>
                                        </p:tgtEl>
                                        <p:attrNameLst>
                                          <p:attrName>ppt_x</p:attrName>
                                        </p:attrNameLst>
                                      </p:cBhvr>
                                      <p:tavLst>
                                        <p:tav tm="0">
                                          <p:val>
                                            <p:strVal val="1+#ppt_w/2"/>
                                          </p:val>
                                        </p:tav>
                                        <p:tav tm="100000">
                                          <p:val>
                                            <p:strVal val="#ppt_x"/>
                                          </p:val>
                                        </p:tav>
                                      </p:tavLst>
                                    </p:anim>
                                    <p:anim calcmode="lin" valueType="num">
                                      <p:cBhvr additive="base">
                                        <p:cTn id="85" dur="500" fill="hold"/>
                                        <p:tgtEl>
                                          <p:spTgt spid="24"/>
                                        </p:tgtEl>
                                        <p:attrNameLst>
                                          <p:attrName>ppt_y</p:attrName>
                                        </p:attrNameLst>
                                      </p:cBhvr>
                                      <p:tavLst>
                                        <p:tav tm="0">
                                          <p:val>
                                            <p:strVal val="#ppt_y"/>
                                          </p:val>
                                        </p:tav>
                                        <p:tav tm="100000">
                                          <p:val>
                                            <p:strVal val="#ppt_y"/>
                                          </p:val>
                                        </p:tav>
                                      </p:tavLst>
                                    </p:anim>
                                  </p:childTnLst>
                                </p:cTn>
                              </p:par>
                            </p:childTnLst>
                          </p:cTn>
                        </p:par>
                        <p:par>
                          <p:cTn id="86" fill="hold">
                            <p:stCondLst>
                              <p:cond delay="10000"/>
                            </p:stCondLst>
                            <p:childTnLst>
                              <p:par>
                                <p:cTn id="87" presetID="45" presetClass="entr" presetSubtype="0" fill="hold" grpId="0" nodeType="after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1000"/>
                                        <p:tgtEl>
                                          <p:spTgt spid="37"/>
                                        </p:tgtEl>
                                      </p:cBhvr>
                                    </p:animEffect>
                                    <p:anim calcmode="lin" valueType="num">
                                      <p:cBhvr>
                                        <p:cTn id="90" dur="1000" fill="hold"/>
                                        <p:tgtEl>
                                          <p:spTgt spid="37"/>
                                        </p:tgtEl>
                                        <p:attrNameLst>
                                          <p:attrName>ppt_w</p:attrName>
                                        </p:attrNameLst>
                                      </p:cBhvr>
                                      <p:tavLst>
                                        <p:tav tm="0" fmla="#ppt_w*sin(2.5*pi*$)">
                                          <p:val>
                                            <p:fltVal val="0"/>
                                          </p:val>
                                        </p:tav>
                                        <p:tav tm="100000">
                                          <p:val>
                                            <p:fltVal val="1"/>
                                          </p:val>
                                        </p:tav>
                                      </p:tavLst>
                                    </p:anim>
                                    <p:anim calcmode="lin" valueType="num">
                                      <p:cBhvr>
                                        <p:cTn id="91" dur="1000" fill="hold"/>
                                        <p:tgtEl>
                                          <p:spTgt spid="37"/>
                                        </p:tgtEl>
                                        <p:attrNameLst>
                                          <p:attrName>ppt_h</p:attrName>
                                        </p:attrNameLst>
                                      </p:cBhvr>
                                      <p:tavLst>
                                        <p:tav tm="0">
                                          <p:val>
                                            <p:strVal val="#ppt_h"/>
                                          </p:val>
                                        </p:tav>
                                        <p:tav tm="100000">
                                          <p:val>
                                            <p:strVal val="#ppt_h"/>
                                          </p:val>
                                        </p:tav>
                                      </p:tavLst>
                                    </p:anim>
                                  </p:childTnLst>
                                </p:cTn>
                              </p:par>
                            </p:childTnLst>
                          </p:cTn>
                        </p:par>
                        <p:par>
                          <p:cTn id="92" fill="hold">
                            <p:stCondLst>
                              <p:cond delay="11000"/>
                            </p:stCondLst>
                            <p:childTnLst>
                              <p:par>
                                <p:cTn id="93" presetID="2" presetClass="entr" presetSubtype="8" fill="hold" grpId="0" nodeType="afterEffect">
                                  <p:stCondLst>
                                    <p:cond delay="0"/>
                                  </p:stCondLst>
                                  <p:childTnLst>
                                    <p:set>
                                      <p:cBhvr>
                                        <p:cTn id="94" dur="1" fill="hold">
                                          <p:stCondLst>
                                            <p:cond delay="0"/>
                                          </p:stCondLst>
                                        </p:cTn>
                                        <p:tgtEl>
                                          <p:spTgt spid="56"/>
                                        </p:tgtEl>
                                        <p:attrNameLst>
                                          <p:attrName>style.visibility</p:attrName>
                                        </p:attrNameLst>
                                      </p:cBhvr>
                                      <p:to>
                                        <p:strVal val="visible"/>
                                      </p:to>
                                    </p:set>
                                    <p:anim calcmode="lin" valueType="num">
                                      <p:cBhvr additive="base">
                                        <p:cTn id="95" dur="500" fill="hold"/>
                                        <p:tgtEl>
                                          <p:spTgt spid="56"/>
                                        </p:tgtEl>
                                        <p:attrNameLst>
                                          <p:attrName>ppt_x</p:attrName>
                                        </p:attrNameLst>
                                      </p:cBhvr>
                                      <p:tavLst>
                                        <p:tav tm="0">
                                          <p:val>
                                            <p:strVal val="0-#ppt_w/2"/>
                                          </p:val>
                                        </p:tav>
                                        <p:tav tm="100000">
                                          <p:val>
                                            <p:strVal val="#ppt_x"/>
                                          </p:val>
                                        </p:tav>
                                      </p:tavLst>
                                    </p:anim>
                                    <p:anim calcmode="lin" valueType="num">
                                      <p:cBhvr additive="base">
                                        <p:cTn id="96" dur="500" fill="hold"/>
                                        <p:tgtEl>
                                          <p:spTgt spid="56"/>
                                        </p:tgtEl>
                                        <p:attrNameLst>
                                          <p:attrName>ppt_y</p:attrName>
                                        </p:attrNameLst>
                                      </p:cBhvr>
                                      <p:tavLst>
                                        <p:tav tm="0">
                                          <p:val>
                                            <p:strVal val="#ppt_y"/>
                                          </p:val>
                                        </p:tav>
                                        <p:tav tm="100000">
                                          <p:val>
                                            <p:strVal val="#ppt_y"/>
                                          </p:val>
                                        </p:tav>
                                      </p:tavLst>
                                    </p:anim>
                                  </p:childTnLst>
                                </p:cTn>
                              </p:par>
                            </p:childTnLst>
                          </p:cTn>
                        </p:par>
                        <p:par>
                          <p:cTn id="97" fill="hold">
                            <p:stCondLst>
                              <p:cond delay="11500"/>
                            </p:stCondLst>
                            <p:childTnLst>
                              <p:par>
                                <p:cTn id="98" presetID="2" presetClass="entr" presetSubtype="8" fill="hold" nodeType="afterEffect">
                                  <p:stCondLst>
                                    <p:cond delay="0"/>
                                  </p:stCondLst>
                                  <p:childTnLst>
                                    <p:set>
                                      <p:cBhvr>
                                        <p:cTn id="99" dur="1" fill="hold">
                                          <p:stCondLst>
                                            <p:cond delay="0"/>
                                          </p:stCondLst>
                                        </p:cTn>
                                        <p:tgtEl>
                                          <p:spTgt spid="50"/>
                                        </p:tgtEl>
                                        <p:attrNameLst>
                                          <p:attrName>style.visibility</p:attrName>
                                        </p:attrNameLst>
                                      </p:cBhvr>
                                      <p:to>
                                        <p:strVal val="visible"/>
                                      </p:to>
                                    </p:set>
                                    <p:anim calcmode="lin" valueType="num">
                                      <p:cBhvr additive="base">
                                        <p:cTn id="100" dur="500" fill="hold"/>
                                        <p:tgtEl>
                                          <p:spTgt spid="50"/>
                                        </p:tgtEl>
                                        <p:attrNameLst>
                                          <p:attrName>ppt_x</p:attrName>
                                        </p:attrNameLst>
                                      </p:cBhvr>
                                      <p:tavLst>
                                        <p:tav tm="0">
                                          <p:val>
                                            <p:strVal val="0-#ppt_w/2"/>
                                          </p:val>
                                        </p:tav>
                                        <p:tav tm="100000">
                                          <p:val>
                                            <p:strVal val="#ppt_x"/>
                                          </p:val>
                                        </p:tav>
                                      </p:tavLst>
                                    </p:anim>
                                    <p:anim calcmode="lin" valueType="num">
                                      <p:cBhvr additive="base">
                                        <p:cTn id="101" dur="500" fill="hold"/>
                                        <p:tgtEl>
                                          <p:spTgt spid="50"/>
                                        </p:tgtEl>
                                        <p:attrNameLst>
                                          <p:attrName>ppt_y</p:attrName>
                                        </p:attrNameLst>
                                      </p:cBhvr>
                                      <p:tavLst>
                                        <p:tav tm="0">
                                          <p:val>
                                            <p:strVal val="#ppt_y"/>
                                          </p:val>
                                        </p:tav>
                                        <p:tav tm="100000">
                                          <p:val>
                                            <p:strVal val="#ppt_y"/>
                                          </p:val>
                                        </p:tav>
                                      </p:tavLst>
                                    </p:anim>
                                  </p:childTnLst>
                                </p:cTn>
                              </p:par>
                            </p:childTnLst>
                          </p:cTn>
                        </p:par>
                        <p:par>
                          <p:cTn id="102" fill="hold">
                            <p:stCondLst>
                              <p:cond delay="12000"/>
                            </p:stCondLst>
                            <p:childTnLst>
                              <p:par>
                                <p:cTn id="103" presetID="45" presetClass="entr" presetSubtype="0" fill="hold" grpId="0" nodeType="afterEffect">
                                  <p:stCondLst>
                                    <p:cond delay="0"/>
                                  </p:stCondLst>
                                  <p:childTnLst>
                                    <p:set>
                                      <p:cBhvr>
                                        <p:cTn id="104" dur="1" fill="hold">
                                          <p:stCondLst>
                                            <p:cond delay="0"/>
                                          </p:stCondLst>
                                        </p:cTn>
                                        <p:tgtEl>
                                          <p:spTgt spid="60"/>
                                        </p:tgtEl>
                                        <p:attrNameLst>
                                          <p:attrName>style.visibility</p:attrName>
                                        </p:attrNameLst>
                                      </p:cBhvr>
                                      <p:to>
                                        <p:strVal val="visible"/>
                                      </p:to>
                                    </p:set>
                                    <p:animEffect transition="in" filter="fade">
                                      <p:cBhvr>
                                        <p:cTn id="105" dur="1000"/>
                                        <p:tgtEl>
                                          <p:spTgt spid="60"/>
                                        </p:tgtEl>
                                      </p:cBhvr>
                                    </p:animEffect>
                                    <p:anim calcmode="lin" valueType="num">
                                      <p:cBhvr>
                                        <p:cTn id="106" dur="1000" fill="hold"/>
                                        <p:tgtEl>
                                          <p:spTgt spid="60"/>
                                        </p:tgtEl>
                                        <p:attrNameLst>
                                          <p:attrName>ppt_w</p:attrName>
                                        </p:attrNameLst>
                                      </p:cBhvr>
                                      <p:tavLst>
                                        <p:tav tm="0" fmla="#ppt_w*sin(2.5*pi*$)">
                                          <p:val>
                                            <p:fltVal val="0"/>
                                          </p:val>
                                        </p:tav>
                                        <p:tav tm="100000">
                                          <p:val>
                                            <p:fltVal val="1"/>
                                          </p:val>
                                        </p:tav>
                                      </p:tavLst>
                                    </p:anim>
                                    <p:anim calcmode="lin" valueType="num">
                                      <p:cBhvr>
                                        <p:cTn id="107" dur="1000" fill="hold"/>
                                        <p:tgtEl>
                                          <p:spTgt spid="60"/>
                                        </p:tgtEl>
                                        <p:attrNameLst>
                                          <p:attrName>ppt_h</p:attrName>
                                        </p:attrNameLst>
                                      </p:cBhvr>
                                      <p:tavLst>
                                        <p:tav tm="0">
                                          <p:val>
                                            <p:strVal val="#ppt_h"/>
                                          </p:val>
                                        </p:tav>
                                        <p:tav tm="100000">
                                          <p:val>
                                            <p:strVal val="#ppt_h"/>
                                          </p:val>
                                        </p:tav>
                                      </p:tavLst>
                                    </p:anim>
                                  </p:childTnLst>
                                </p:cTn>
                              </p:par>
                            </p:childTnLst>
                          </p:cTn>
                        </p:par>
                        <p:par>
                          <p:cTn id="108" fill="hold">
                            <p:stCondLst>
                              <p:cond delay="13000"/>
                            </p:stCondLst>
                            <p:childTnLst>
                              <p:par>
                                <p:cTn id="109" presetID="2" presetClass="entr" presetSubtype="2" fill="hold" grpId="0" nodeType="afterEffect">
                                  <p:stCondLst>
                                    <p:cond delay="0"/>
                                  </p:stCondLst>
                                  <p:childTnLst>
                                    <p:set>
                                      <p:cBhvr>
                                        <p:cTn id="110" dur="1" fill="hold">
                                          <p:stCondLst>
                                            <p:cond delay="0"/>
                                          </p:stCondLst>
                                        </p:cTn>
                                        <p:tgtEl>
                                          <p:spTgt spid="57"/>
                                        </p:tgtEl>
                                        <p:attrNameLst>
                                          <p:attrName>style.visibility</p:attrName>
                                        </p:attrNameLst>
                                      </p:cBhvr>
                                      <p:to>
                                        <p:strVal val="visible"/>
                                      </p:to>
                                    </p:set>
                                    <p:anim calcmode="lin" valueType="num">
                                      <p:cBhvr additive="base">
                                        <p:cTn id="111" dur="500" fill="hold"/>
                                        <p:tgtEl>
                                          <p:spTgt spid="57"/>
                                        </p:tgtEl>
                                        <p:attrNameLst>
                                          <p:attrName>ppt_x</p:attrName>
                                        </p:attrNameLst>
                                      </p:cBhvr>
                                      <p:tavLst>
                                        <p:tav tm="0">
                                          <p:val>
                                            <p:strVal val="1+#ppt_w/2"/>
                                          </p:val>
                                        </p:tav>
                                        <p:tav tm="100000">
                                          <p:val>
                                            <p:strVal val="#ppt_x"/>
                                          </p:val>
                                        </p:tav>
                                      </p:tavLst>
                                    </p:anim>
                                    <p:anim calcmode="lin" valueType="num">
                                      <p:cBhvr additive="base">
                                        <p:cTn id="112" dur="500" fill="hold"/>
                                        <p:tgtEl>
                                          <p:spTgt spid="57"/>
                                        </p:tgtEl>
                                        <p:attrNameLst>
                                          <p:attrName>ppt_y</p:attrName>
                                        </p:attrNameLst>
                                      </p:cBhvr>
                                      <p:tavLst>
                                        <p:tav tm="0">
                                          <p:val>
                                            <p:strVal val="#ppt_y"/>
                                          </p:val>
                                        </p:tav>
                                        <p:tav tm="100000">
                                          <p:val>
                                            <p:strVal val="#ppt_y"/>
                                          </p:val>
                                        </p:tav>
                                      </p:tavLst>
                                    </p:anim>
                                  </p:childTnLst>
                                </p:cTn>
                              </p:par>
                            </p:childTnLst>
                          </p:cTn>
                        </p:par>
                        <p:par>
                          <p:cTn id="113" fill="hold">
                            <p:stCondLst>
                              <p:cond delay="13500"/>
                            </p:stCondLst>
                            <p:childTnLst>
                              <p:par>
                                <p:cTn id="114" presetID="2" presetClass="entr" presetSubtype="2" fill="hold" nodeType="afterEffect">
                                  <p:stCondLst>
                                    <p:cond delay="0"/>
                                  </p:stCondLst>
                                  <p:childTnLst>
                                    <p:set>
                                      <p:cBhvr>
                                        <p:cTn id="115" dur="1" fill="hold">
                                          <p:stCondLst>
                                            <p:cond delay="0"/>
                                          </p:stCondLst>
                                        </p:cTn>
                                        <p:tgtEl>
                                          <p:spTgt spid="53"/>
                                        </p:tgtEl>
                                        <p:attrNameLst>
                                          <p:attrName>style.visibility</p:attrName>
                                        </p:attrNameLst>
                                      </p:cBhvr>
                                      <p:to>
                                        <p:strVal val="visible"/>
                                      </p:to>
                                    </p:set>
                                    <p:anim calcmode="lin" valueType="num">
                                      <p:cBhvr additive="base">
                                        <p:cTn id="116" dur="500" fill="hold"/>
                                        <p:tgtEl>
                                          <p:spTgt spid="53"/>
                                        </p:tgtEl>
                                        <p:attrNameLst>
                                          <p:attrName>ppt_x</p:attrName>
                                        </p:attrNameLst>
                                      </p:cBhvr>
                                      <p:tavLst>
                                        <p:tav tm="0">
                                          <p:val>
                                            <p:strVal val="1+#ppt_w/2"/>
                                          </p:val>
                                        </p:tav>
                                        <p:tav tm="100000">
                                          <p:val>
                                            <p:strVal val="#ppt_x"/>
                                          </p:val>
                                        </p:tav>
                                      </p:tavLst>
                                    </p:anim>
                                    <p:anim calcmode="lin" valueType="num">
                                      <p:cBhvr additive="base">
                                        <p:cTn id="117" dur="500" fill="hold"/>
                                        <p:tgtEl>
                                          <p:spTgt spid="53"/>
                                        </p:tgtEl>
                                        <p:attrNameLst>
                                          <p:attrName>ppt_y</p:attrName>
                                        </p:attrNameLst>
                                      </p:cBhvr>
                                      <p:tavLst>
                                        <p:tav tm="0">
                                          <p:val>
                                            <p:strVal val="#ppt_y"/>
                                          </p:val>
                                        </p:tav>
                                        <p:tav tm="100000">
                                          <p:val>
                                            <p:strVal val="#ppt_y"/>
                                          </p:val>
                                        </p:tav>
                                      </p:tavLst>
                                    </p:anim>
                                  </p:childTnLst>
                                </p:cTn>
                              </p:par>
                            </p:childTnLst>
                          </p:cTn>
                        </p:par>
                        <p:par>
                          <p:cTn id="118" fill="hold">
                            <p:stCondLst>
                              <p:cond delay="14000"/>
                            </p:stCondLst>
                            <p:childTnLst>
                              <p:par>
                                <p:cTn id="119" presetID="45" presetClass="entr" presetSubtype="0" fill="hold" grpId="0" nodeType="afterEffect">
                                  <p:stCondLst>
                                    <p:cond delay="0"/>
                                  </p:stCondLst>
                                  <p:childTnLst>
                                    <p:set>
                                      <p:cBhvr>
                                        <p:cTn id="120" dur="1" fill="hold">
                                          <p:stCondLst>
                                            <p:cond delay="0"/>
                                          </p:stCondLst>
                                        </p:cTn>
                                        <p:tgtEl>
                                          <p:spTgt spid="61"/>
                                        </p:tgtEl>
                                        <p:attrNameLst>
                                          <p:attrName>style.visibility</p:attrName>
                                        </p:attrNameLst>
                                      </p:cBhvr>
                                      <p:to>
                                        <p:strVal val="visible"/>
                                      </p:to>
                                    </p:set>
                                    <p:animEffect transition="in" filter="fade">
                                      <p:cBhvr>
                                        <p:cTn id="121" dur="1000"/>
                                        <p:tgtEl>
                                          <p:spTgt spid="61"/>
                                        </p:tgtEl>
                                      </p:cBhvr>
                                    </p:animEffect>
                                    <p:anim calcmode="lin" valueType="num">
                                      <p:cBhvr>
                                        <p:cTn id="122" dur="1000" fill="hold"/>
                                        <p:tgtEl>
                                          <p:spTgt spid="61"/>
                                        </p:tgtEl>
                                        <p:attrNameLst>
                                          <p:attrName>ppt_w</p:attrName>
                                        </p:attrNameLst>
                                      </p:cBhvr>
                                      <p:tavLst>
                                        <p:tav tm="0" fmla="#ppt_w*sin(2.5*pi*$)">
                                          <p:val>
                                            <p:fltVal val="0"/>
                                          </p:val>
                                        </p:tav>
                                        <p:tav tm="100000">
                                          <p:val>
                                            <p:fltVal val="1"/>
                                          </p:val>
                                        </p:tav>
                                      </p:tavLst>
                                    </p:anim>
                                    <p:anim calcmode="lin" valueType="num">
                                      <p:cBhvr>
                                        <p:cTn id="123" dur="1000" fill="hold"/>
                                        <p:tgtEl>
                                          <p:spTgt spid="61"/>
                                        </p:tgtEl>
                                        <p:attrNameLst>
                                          <p:attrName>ppt_h</p:attrName>
                                        </p:attrNameLst>
                                      </p:cBhvr>
                                      <p:tavLst>
                                        <p:tav tm="0">
                                          <p:val>
                                            <p:strVal val="#ppt_h"/>
                                          </p:val>
                                        </p:tav>
                                        <p:tav tm="100000">
                                          <p:val>
                                            <p:strVal val="#ppt_h"/>
                                          </p:val>
                                        </p:tav>
                                      </p:tavLst>
                                    </p:anim>
                                  </p:childTnLst>
                                </p:cTn>
                              </p:par>
                            </p:childTnLst>
                          </p:cTn>
                        </p:par>
                        <p:par>
                          <p:cTn id="124" fill="hold">
                            <p:stCondLst>
                              <p:cond delay="15000"/>
                            </p:stCondLst>
                            <p:childTnLst>
                              <p:par>
                                <p:cTn id="125" presetID="2" presetClass="entr" presetSubtype="2" fill="hold" grpId="0" nodeType="afterEffect">
                                  <p:stCondLst>
                                    <p:cond delay="0"/>
                                  </p:stCondLst>
                                  <p:childTnLst>
                                    <p:set>
                                      <p:cBhvr>
                                        <p:cTn id="126" dur="1" fill="hold">
                                          <p:stCondLst>
                                            <p:cond delay="0"/>
                                          </p:stCondLst>
                                        </p:cTn>
                                        <p:tgtEl>
                                          <p:spTgt spid="55"/>
                                        </p:tgtEl>
                                        <p:attrNameLst>
                                          <p:attrName>style.visibility</p:attrName>
                                        </p:attrNameLst>
                                      </p:cBhvr>
                                      <p:to>
                                        <p:strVal val="visible"/>
                                      </p:to>
                                    </p:set>
                                    <p:anim calcmode="lin" valueType="num">
                                      <p:cBhvr additive="base">
                                        <p:cTn id="127" dur="500" fill="hold"/>
                                        <p:tgtEl>
                                          <p:spTgt spid="55"/>
                                        </p:tgtEl>
                                        <p:attrNameLst>
                                          <p:attrName>ppt_x</p:attrName>
                                        </p:attrNameLst>
                                      </p:cBhvr>
                                      <p:tavLst>
                                        <p:tav tm="0">
                                          <p:val>
                                            <p:strVal val="1+#ppt_w/2"/>
                                          </p:val>
                                        </p:tav>
                                        <p:tav tm="100000">
                                          <p:val>
                                            <p:strVal val="#ppt_x"/>
                                          </p:val>
                                        </p:tav>
                                      </p:tavLst>
                                    </p:anim>
                                    <p:anim calcmode="lin" valueType="num">
                                      <p:cBhvr additive="base">
                                        <p:cTn id="128" dur="500" fill="hold"/>
                                        <p:tgtEl>
                                          <p:spTgt spid="55"/>
                                        </p:tgtEl>
                                        <p:attrNameLst>
                                          <p:attrName>ppt_y</p:attrName>
                                        </p:attrNameLst>
                                      </p:cBhvr>
                                      <p:tavLst>
                                        <p:tav tm="0">
                                          <p:val>
                                            <p:strVal val="#ppt_y"/>
                                          </p:val>
                                        </p:tav>
                                        <p:tav tm="100000">
                                          <p:val>
                                            <p:strVal val="#ppt_y"/>
                                          </p:val>
                                        </p:tav>
                                      </p:tavLst>
                                    </p:anim>
                                  </p:childTnLst>
                                </p:cTn>
                              </p:par>
                            </p:childTnLst>
                          </p:cTn>
                        </p:par>
                        <p:par>
                          <p:cTn id="129" fill="hold">
                            <p:stCondLst>
                              <p:cond delay="15500"/>
                            </p:stCondLst>
                            <p:childTnLst>
                              <p:par>
                                <p:cTn id="130" presetID="16" presetClass="entr" presetSubtype="21" fill="hold" grpId="0" nodeType="afterEffect">
                                  <p:stCondLst>
                                    <p:cond delay="0"/>
                                  </p:stCondLst>
                                  <p:childTnLst>
                                    <p:set>
                                      <p:cBhvr>
                                        <p:cTn id="131" dur="1" fill="hold">
                                          <p:stCondLst>
                                            <p:cond delay="0"/>
                                          </p:stCondLst>
                                        </p:cTn>
                                        <p:tgtEl>
                                          <p:spTgt spid="65"/>
                                        </p:tgtEl>
                                        <p:attrNameLst>
                                          <p:attrName>style.visibility</p:attrName>
                                        </p:attrNameLst>
                                      </p:cBhvr>
                                      <p:to>
                                        <p:strVal val="visible"/>
                                      </p:to>
                                    </p:set>
                                    <p:animEffect transition="in" filter="barn(inVertical)">
                                      <p:cBhvr>
                                        <p:cTn id="132" dur="500"/>
                                        <p:tgtEl>
                                          <p:spTgt spid="65"/>
                                        </p:tgtEl>
                                      </p:cBhvr>
                                    </p:animEffect>
                                  </p:childTnLst>
                                </p:cTn>
                              </p:par>
                            </p:childTnLst>
                          </p:cTn>
                        </p:par>
                        <p:par>
                          <p:cTn id="133" fill="hold">
                            <p:stCondLst>
                              <p:cond delay="16000"/>
                            </p:stCondLst>
                            <p:childTnLst>
                              <p:par>
                                <p:cTn id="134" presetID="16" presetClass="entr" presetSubtype="21" fill="hold" grpId="0" nodeType="afterEffect">
                                  <p:stCondLst>
                                    <p:cond delay="0"/>
                                  </p:stCondLst>
                                  <p:childTnLst>
                                    <p:set>
                                      <p:cBhvr>
                                        <p:cTn id="135" dur="1" fill="hold">
                                          <p:stCondLst>
                                            <p:cond delay="0"/>
                                          </p:stCondLst>
                                        </p:cTn>
                                        <p:tgtEl>
                                          <p:spTgt spid="64"/>
                                        </p:tgtEl>
                                        <p:attrNameLst>
                                          <p:attrName>style.visibility</p:attrName>
                                        </p:attrNameLst>
                                      </p:cBhvr>
                                      <p:to>
                                        <p:strVal val="visible"/>
                                      </p:to>
                                    </p:set>
                                    <p:animEffect transition="in" filter="barn(inVertical)">
                                      <p:cBhvr>
                                        <p:cTn id="136" dur="500"/>
                                        <p:tgtEl>
                                          <p:spTgt spid="64"/>
                                        </p:tgtEl>
                                      </p:cBhvr>
                                    </p:animEffect>
                                  </p:childTnLst>
                                </p:cTn>
                              </p:par>
                            </p:childTnLst>
                          </p:cTn>
                        </p:par>
                        <p:par>
                          <p:cTn id="137" fill="hold">
                            <p:stCondLst>
                              <p:cond delay="16500"/>
                            </p:stCondLst>
                            <p:childTnLst>
                              <p:par>
                                <p:cTn id="138" presetID="16" presetClass="entr" presetSubtype="21" fill="hold" grpId="0" nodeType="afterEffect">
                                  <p:stCondLst>
                                    <p:cond delay="0"/>
                                  </p:stCondLst>
                                  <p:childTnLst>
                                    <p:set>
                                      <p:cBhvr>
                                        <p:cTn id="139" dur="1" fill="hold">
                                          <p:stCondLst>
                                            <p:cond delay="0"/>
                                          </p:stCondLst>
                                        </p:cTn>
                                        <p:tgtEl>
                                          <p:spTgt spid="62"/>
                                        </p:tgtEl>
                                        <p:attrNameLst>
                                          <p:attrName>style.visibility</p:attrName>
                                        </p:attrNameLst>
                                      </p:cBhvr>
                                      <p:to>
                                        <p:strVal val="visible"/>
                                      </p:to>
                                    </p:set>
                                    <p:animEffect transition="in" filter="barn(inVertical)">
                                      <p:cBhvr>
                                        <p:cTn id="140" dur="500"/>
                                        <p:tgtEl>
                                          <p:spTgt spid="62"/>
                                        </p:tgtEl>
                                      </p:cBhvr>
                                    </p:animEffect>
                                  </p:childTnLst>
                                </p:cTn>
                              </p:par>
                            </p:childTnLst>
                          </p:cTn>
                        </p:par>
                        <p:par>
                          <p:cTn id="141" fill="hold">
                            <p:stCondLst>
                              <p:cond delay="17000"/>
                            </p:stCondLst>
                            <p:childTnLst>
                              <p:par>
                                <p:cTn id="142" presetID="16" presetClass="entr" presetSubtype="21" fill="hold" nodeType="afterEffect">
                                  <p:stCondLst>
                                    <p:cond delay="0"/>
                                  </p:stCondLst>
                                  <p:childTnLst>
                                    <p:set>
                                      <p:cBhvr>
                                        <p:cTn id="143" dur="1" fill="hold">
                                          <p:stCondLst>
                                            <p:cond delay="0"/>
                                          </p:stCondLst>
                                        </p:cTn>
                                        <p:tgtEl>
                                          <p:spTgt spid="66"/>
                                        </p:tgtEl>
                                        <p:attrNameLst>
                                          <p:attrName>style.visibility</p:attrName>
                                        </p:attrNameLst>
                                      </p:cBhvr>
                                      <p:to>
                                        <p:strVal val="visible"/>
                                      </p:to>
                                    </p:set>
                                    <p:animEffect transition="in" filter="barn(inVertical)">
                                      <p:cBhvr>
                                        <p:cTn id="14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21" grpId="0"/>
      <p:bldP spid="23" grpId="0"/>
      <p:bldP spid="27" grpId="0" animBg="1"/>
      <p:bldP spid="28" grpId="0" animBg="1"/>
      <p:bldP spid="29" grpId="0" animBg="1"/>
      <p:bldP spid="30" grpId="0" animBg="1"/>
      <p:bldP spid="33" grpId="0" animBg="1"/>
      <p:bldP spid="34" grpId="0" animBg="1"/>
      <p:bldP spid="35" grpId="0" animBg="1"/>
      <p:bldP spid="36" grpId="0" animBg="1"/>
      <p:bldP spid="37" grpId="0" animBg="1"/>
      <p:bldP spid="55" grpId="0"/>
      <p:bldP spid="56" grpId="0" animBg="1"/>
      <p:bldP spid="57" grpId="0" animBg="1"/>
      <p:bldP spid="60" grpId="0" animBg="1"/>
      <p:bldP spid="61" grpId="0" animBg="1"/>
      <p:bldP spid="62" grpId="0" animBg="1"/>
      <p:bldP spid="64" grpId="0" animBg="1"/>
      <p:bldP spid="6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39"/>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流程</a:t>
            </a:r>
            <a:endParaRPr lang="zh-CN" altLang="en-US" sz="3200" b="1" dirty="0">
              <a:solidFill>
                <a:schemeClr val="bg1"/>
              </a:solidFill>
              <a:cs typeface="+mn-ea"/>
              <a:sym typeface="+mn-lt"/>
            </a:endParaRPr>
          </a:p>
        </p:txBody>
      </p:sp>
      <p:pic>
        <p:nvPicPr>
          <p:cNvPr id="59" name="图片 58" descr="{3D350BF8-E9A8-45A4-8905-44A8B4DA8A10}"/>
          <p:cNvPicPr/>
          <p:nvPr/>
        </p:nvPicPr>
        <p:blipFill>
          <a:blip r:embed="rId1">
            <a:clrChange>
              <a:clrFrom>
                <a:srgbClr val="FFFFFF"/>
              </a:clrFrom>
              <a:clrTo>
                <a:srgbClr val="FFFFFF">
                  <a:alpha val="0"/>
                </a:srgbClr>
              </a:clrTo>
            </a:clrChange>
            <a:duotone>
              <a:schemeClr val="bg2">
                <a:shade val="45000"/>
                <a:satMod val="135000"/>
              </a:schemeClr>
              <a:prstClr val="white"/>
            </a:duotone>
          </a:blip>
          <a:stretch>
            <a:fillRect/>
          </a:stretch>
        </p:blipFill>
        <p:spPr>
          <a:xfrm>
            <a:off x="4474590" y="910340"/>
            <a:ext cx="6830950" cy="5773924"/>
          </a:xfrm>
          <a:prstGeom prst="rect">
            <a:avLst/>
          </a:prstGeom>
        </p:spPr>
      </p:pic>
      <p:sp>
        <p:nvSpPr>
          <p:cNvPr id="2" name="文本框 1"/>
          <p:cNvSpPr txBox="1"/>
          <p:nvPr/>
        </p:nvSpPr>
        <p:spPr>
          <a:xfrm>
            <a:off x="731520" y="910340"/>
            <a:ext cx="3008376" cy="398780"/>
          </a:xfrm>
          <a:prstGeom prst="rect">
            <a:avLst/>
          </a:prstGeom>
          <a:noFill/>
        </p:spPr>
        <p:txBody>
          <a:bodyPr wrap="square" rtlCol="0">
            <a:spAutoFit/>
          </a:bodyPr>
          <a:lstStyle/>
          <a:p>
            <a:r>
              <a:rPr lang="zh-CN" altLang="en-US" sz="2000" dirty="0">
                <a:solidFill>
                  <a:schemeClr val="bg1"/>
                </a:solidFill>
              </a:rPr>
              <a:t>（</a:t>
            </a:r>
            <a:r>
              <a:rPr lang="en-US" altLang="zh-CN" sz="2000" dirty="0">
                <a:solidFill>
                  <a:schemeClr val="bg1"/>
                </a:solidFill>
              </a:rPr>
              <a:t>1</a:t>
            </a:r>
            <a:r>
              <a:rPr lang="zh-CN" altLang="en-US" sz="2000" dirty="0">
                <a:solidFill>
                  <a:schemeClr val="bg1"/>
                </a:solidFill>
              </a:rPr>
              <a:t>）数据清理和预处理</a:t>
            </a:r>
            <a:endParaRPr lang="zh-CN" altLang="en-US" sz="2000" dirty="0">
              <a:solidFill>
                <a:schemeClr val="bg1"/>
              </a:solidFill>
            </a:endParaRPr>
          </a:p>
        </p:txBody>
      </p:sp>
      <p:sp>
        <p:nvSpPr>
          <p:cNvPr id="3" name="文本框 2"/>
          <p:cNvSpPr txBox="1"/>
          <p:nvPr/>
        </p:nvSpPr>
        <p:spPr>
          <a:xfrm>
            <a:off x="731520" y="1379577"/>
            <a:ext cx="4084320" cy="5478423"/>
          </a:xfrm>
          <a:prstGeom prst="rect">
            <a:avLst/>
          </a:prstGeom>
          <a:noFill/>
        </p:spPr>
        <p:txBody>
          <a:bodyPr wrap="square" rtlCol="0">
            <a:spAutoFit/>
          </a:bodyPr>
          <a:lstStyle/>
          <a:p>
            <a:pPr algn="just">
              <a:lnSpc>
                <a:spcPct val="150000"/>
              </a:lnSpc>
            </a:pPr>
            <a:r>
              <a:rPr lang="zh-CN" altLang="zh-CN" sz="1400" kern="100" dirty="0">
                <a:solidFill>
                  <a:schemeClr val="bg1"/>
                </a:solidFill>
                <a:effectLst/>
                <a:latin typeface="+mn-ea"/>
                <a:cs typeface="Times New Roman" panose="02020603050405020304" pitchFamily="18" charset="0"/>
              </a:rPr>
              <a:t>对来自</a:t>
            </a:r>
            <a:r>
              <a:rPr lang="en-US" altLang="zh-CN" sz="1400" kern="100" dirty="0">
                <a:solidFill>
                  <a:schemeClr val="bg1"/>
                </a:solidFill>
                <a:effectLst/>
                <a:latin typeface="+mn-ea"/>
                <a:cs typeface="Times New Roman" panose="02020603050405020304" pitchFamily="18" charset="0"/>
              </a:rPr>
              <a:t> </a:t>
            </a:r>
            <a:r>
              <a:rPr lang="en-US" altLang="zh-CN" sz="1400" kern="100" dirty="0" err="1">
                <a:solidFill>
                  <a:schemeClr val="bg1"/>
                </a:solidFill>
                <a:effectLst/>
                <a:latin typeface="+mn-ea"/>
                <a:cs typeface="Times New Roman" panose="02020603050405020304" pitchFamily="18" charset="0"/>
              </a:rPr>
              <a:t>OpenDigger</a:t>
            </a:r>
            <a:r>
              <a:rPr lang="en-US" altLang="zh-CN" sz="1400" kern="100" dirty="0">
                <a:solidFill>
                  <a:schemeClr val="bg1"/>
                </a:solidFill>
                <a:effectLst/>
                <a:latin typeface="+mn-ea"/>
                <a:cs typeface="Times New Roman" panose="02020603050405020304" pitchFamily="18" charset="0"/>
              </a:rPr>
              <a:t> </a:t>
            </a:r>
            <a:r>
              <a:rPr lang="zh-CN" altLang="zh-CN" sz="1400" kern="100" dirty="0">
                <a:solidFill>
                  <a:schemeClr val="bg1"/>
                </a:solidFill>
                <a:effectLst/>
                <a:latin typeface="+mn-ea"/>
                <a:cs typeface="Times New Roman" panose="02020603050405020304" pitchFamily="18" charset="0"/>
              </a:rPr>
              <a:t>获取的</a:t>
            </a:r>
            <a:r>
              <a:rPr lang="en-US" altLang="zh-CN" sz="1400" kern="100" dirty="0">
                <a:solidFill>
                  <a:schemeClr val="bg1"/>
                </a:solidFill>
                <a:effectLst/>
                <a:latin typeface="+mn-ea"/>
                <a:cs typeface="Times New Roman" panose="02020603050405020304" pitchFamily="18" charset="0"/>
              </a:rPr>
              <a:t>top300.metric</a:t>
            </a:r>
            <a:r>
              <a:rPr lang="zh-CN" altLang="zh-CN" sz="1400" kern="100" dirty="0">
                <a:solidFill>
                  <a:schemeClr val="bg1"/>
                </a:solidFill>
                <a:effectLst/>
                <a:latin typeface="+mn-ea"/>
                <a:cs typeface="Times New Roman" panose="02020603050405020304" pitchFamily="18" charset="0"/>
              </a:rPr>
              <a:t>数据中各项指标进行处理，并进行数据清理和预处理的相关操作</a:t>
            </a:r>
            <a:endParaRPr lang="zh-CN" altLang="zh-CN" sz="1400" kern="100" dirty="0">
              <a:solidFill>
                <a:schemeClr val="bg1"/>
              </a:solidFill>
              <a:effectLst/>
              <a:latin typeface="+mn-ea"/>
              <a:cs typeface="Times New Roman" panose="02020603050405020304" pitchFamily="18" charset="0"/>
            </a:endParaRPr>
          </a:p>
          <a:p>
            <a:pPr algn="just">
              <a:lnSpc>
                <a:spcPct val="150000"/>
              </a:lnSpc>
            </a:pPr>
            <a:r>
              <a:rPr lang="zh-CN" altLang="zh-CN" sz="1400" kern="100" dirty="0">
                <a:solidFill>
                  <a:schemeClr val="bg1"/>
                </a:solidFill>
                <a:effectLst/>
                <a:latin typeface="+mn-ea"/>
                <a:cs typeface="Times New Roman" panose="02020603050405020304" pitchFamily="18" charset="0"/>
              </a:rPr>
              <a:t>处理缺失值：有些收集到的数据可能存在部分字段缺失的情况。比如部分开发者的邮箱信息没填写完整，若后续分析不需要该字段，可直接删除对应的列；若需要该字段且缺失量不大，可以根据其他信息进行合理推测补充，或者用均值、中位数等统计量进行填充（针对数值型字段）。</a:t>
            </a:r>
            <a:endParaRPr lang="zh-CN" altLang="zh-CN" sz="1400" kern="100" dirty="0">
              <a:solidFill>
                <a:schemeClr val="bg1"/>
              </a:solidFill>
              <a:effectLst/>
              <a:latin typeface="+mn-ea"/>
              <a:cs typeface="Times New Roman" panose="02020603050405020304" pitchFamily="18" charset="0"/>
            </a:endParaRPr>
          </a:p>
          <a:p>
            <a:pPr algn="just">
              <a:lnSpc>
                <a:spcPct val="150000"/>
              </a:lnSpc>
            </a:pPr>
            <a:r>
              <a:rPr lang="zh-CN" altLang="zh-CN" sz="1400" kern="100" dirty="0">
                <a:solidFill>
                  <a:schemeClr val="bg1"/>
                </a:solidFill>
                <a:effectLst/>
                <a:latin typeface="+mn-ea"/>
                <a:cs typeface="Times New Roman" panose="02020603050405020304" pitchFamily="18" charset="0"/>
              </a:rPr>
              <a:t>处理异常值：比如在统计代码提交行数时，出现个别超大或极小的异常数据点，可能是错误记录或者特殊情况导致。可以通过设定合理的上下限范围（如根据历史数据的分布确定正常代码提交行数的区间）来识别并处理这些异常值，常用的方法有直接删除异常值记录，或者将其修正为合理的值（如用临近的正常数据值替换等）。</a:t>
            </a:r>
            <a:r>
              <a:rPr lang="en-US" altLang="zh-CN" sz="1400" kern="100" dirty="0">
                <a:solidFill>
                  <a:schemeClr val="bg1"/>
                </a:solidFill>
                <a:effectLst/>
                <a:latin typeface="+mn-ea"/>
                <a:cs typeface="Times New Roman" panose="02020603050405020304" pitchFamily="18" charset="0"/>
              </a:rPr>
              <a:t>  </a:t>
            </a:r>
            <a:endParaRPr lang="zh-CN" altLang="zh-CN" sz="1400" kern="100" dirty="0">
              <a:solidFill>
                <a:schemeClr val="bg1"/>
              </a:solidFill>
              <a:effectLst/>
              <a:latin typeface="+mn-ea"/>
              <a:cs typeface="Times New Roman" panose="02020603050405020304" pitchFamily="18" charset="0"/>
            </a:endParaRPr>
          </a:p>
          <a:p>
            <a:endParaRPr lang="zh-CN" altLang="en-US" sz="14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39"/>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流程</a:t>
            </a:r>
            <a:endParaRPr lang="zh-CN" altLang="en-US" sz="3200" b="1" dirty="0">
              <a:solidFill>
                <a:schemeClr val="bg1"/>
              </a:solidFill>
              <a:cs typeface="+mn-ea"/>
              <a:sym typeface="+mn-lt"/>
            </a:endParaRPr>
          </a:p>
        </p:txBody>
      </p:sp>
      <p:sp>
        <p:nvSpPr>
          <p:cNvPr id="2" name="文本框 1"/>
          <p:cNvSpPr txBox="1"/>
          <p:nvPr/>
        </p:nvSpPr>
        <p:spPr>
          <a:xfrm>
            <a:off x="731520" y="910340"/>
            <a:ext cx="3008376" cy="398780"/>
          </a:xfrm>
          <a:prstGeom prst="rect">
            <a:avLst/>
          </a:prstGeom>
          <a:noFill/>
        </p:spPr>
        <p:txBody>
          <a:bodyPr wrap="square" rtlCol="0">
            <a:spAutoFit/>
          </a:bodyPr>
          <a:lstStyle/>
          <a:p>
            <a:r>
              <a:rPr lang="zh-CN" altLang="en-US" sz="2000" dirty="0">
                <a:solidFill>
                  <a:schemeClr val="bg1"/>
                </a:solidFill>
              </a:rPr>
              <a:t>（</a:t>
            </a:r>
            <a:r>
              <a:rPr lang="en-US" altLang="zh-CN" sz="2000" dirty="0">
                <a:solidFill>
                  <a:schemeClr val="bg1"/>
                </a:solidFill>
              </a:rPr>
              <a:t>2</a:t>
            </a:r>
            <a:r>
              <a:rPr lang="zh-CN" altLang="en-US" sz="2000" dirty="0">
                <a:solidFill>
                  <a:schemeClr val="bg1"/>
                </a:solidFill>
              </a:rPr>
              <a:t>）数据清理和预处理</a:t>
            </a:r>
            <a:endParaRPr lang="zh-CN" altLang="en-US" sz="2000" dirty="0">
              <a:solidFill>
                <a:schemeClr val="bg1"/>
              </a:solidFill>
            </a:endParaRPr>
          </a:p>
        </p:txBody>
      </p:sp>
      <p:sp>
        <p:nvSpPr>
          <p:cNvPr id="3" name="文本框 2"/>
          <p:cNvSpPr txBox="1"/>
          <p:nvPr/>
        </p:nvSpPr>
        <p:spPr>
          <a:xfrm>
            <a:off x="1417320" y="1225550"/>
            <a:ext cx="9396095" cy="1445260"/>
          </a:xfrm>
          <a:prstGeom prst="rect">
            <a:avLst/>
          </a:prstGeom>
          <a:noFill/>
        </p:spPr>
        <p:txBody>
          <a:bodyPr wrap="square" rtlCol="0">
            <a:spAutoFit/>
          </a:bodyPr>
          <a:lstStyle/>
          <a:p>
            <a:pPr algn="just">
              <a:lnSpc>
                <a:spcPct val="150000"/>
              </a:lnSpc>
            </a:pPr>
            <a:r>
              <a:rPr lang="zh-CN" altLang="zh-CN" sz="1600" kern="100" dirty="0">
                <a:solidFill>
                  <a:schemeClr val="bg1"/>
                </a:solidFill>
                <a:effectLst/>
                <a:latin typeface="+mn-ea"/>
                <a:cs typeface="Times New Roman" panose="02020603050405020304" pitchFamily="18" charset="0"/>
              </a:rPr>
              <a:t>对于预处理的数据，融合策略复杂，综合考虑</a:t>
            </a:r>
            <a:r>
              <a:rPr lang="en-US" altLang="zh-CN" sz="1600" kern="100" dirty="0" err="1">
                <a:solidFill>
                  <a:schemeClr val="bg1"/>
                </a:solidFill>
                <a:effectLst/>
                <a:latin typeface="+mn-ea"/>
                <a:cs typeface="Times New Roman" panose="02020603050405020304" pitchFamily="18" charset="0"/>
              </a:rPr>
              <a:t>OpenDigger</a:t>
            </a:r>
            <a:r>
              <a:rPr lang="zh-CN" altLang="zh-CN" sz="1600" kern="100" dirty="0">
                <a:solidFill>
                  <a:schemeClr val="bg1"/>
                </a:solidFill>
                <a:effectLst/>
                <a:latin typeface="+mn-ea"/>
                <a:cs typeface="Times New Roman" panose="02020603050405020304" pitchFamily="18" charset="0"/>
              </a:rPr>
              <a:t>中指标数据的性质、应用和计算资源等因素，并综合数据之间的相关性，依据项目活跃度，社区参与度，代码质量，用户反馈这四个维度层面考量，此外，对于不同数据格式等情况，需要复杂的数据转换工具，从而对多源数据的精准高效融合。</a:t>
            </a:r>
            <a:endParaRPr lang="zh-CN" altLang="zh-CN" sz="1600" kern="100" dirty="0">
              <a:solidFill>
                <a:schemeClr val="bg1"/>
              </a:solidFill>
              <a:effectLst/>
              <a:latin typeface="+mn-ea"/>
              <a:cs typeface="Times New Roman" panose="02020603050405020304" pitchFamily="18" charset="0"/>
            </a:endParaRPr>
          </a:p>
          <a:p>
            <a:endParaRPr lang="zh-CN" altLang="en-US" sz="1600" dirty="0"/>
          </a:p>
        </p:txBody>
      </p:sp>
      <p:pic>
        <p:nvPicPr>
          <p:cNvPr id="12" name="图片 11"/>
          <p:cNvPicPr/>
          <p:nvPr/>
        </p:nvPicPr>
        <p:blipFill>
          <a:blip r:embed="rId1">
            <a:clrChange>
              <a:clrFrom>
                <a:srgbClr val="FFFFFF"/>
              </a:clrFrom>
              <a:clrTo>
                <a:srgbClr val="FFFFFF">
                  <a:alpha val="0"/>
                </a:srgbClr>
              </a:clrTo>
            </a:clrChange>
          </a:blip>
          <a:stretch>
            <a:fillRect/>
          </a:stretch>
        </p:blipFill>
        <p:spPr>
          <a:xfrm>
            <a:off x="950976" y="2423160"/>
            <a:ext cx="10497312" cy="41092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39"/>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流程</a:t>
            </a:r>
            <a:endParaRPr lang="zh-CN" altLang="en-US" sz="3200" b="1" dirty="0">
              <a:solidFill>
                <a:schemeClr val="bg1"/>
              </a:solidFill>
              <a:cs typeface="+mn-ea"/>
              <a:sym typeface="+mn-lt"/>
            </a:endParaRPr>
          </a:p>
        </p:txBody>
      </p:sp>
      <p:sp>
        <p:nvSpPr>
          <p:cNvPr id="2" name="文本框 1"/>
          <p:cNvSpPr txBox="1"/>
          <p:nvPr/>
        </p:nvSpPr>
        <p:spPr>
          <a:xfrm>
            <a:off x="731520" y="910340"/>
            <a:ext cx="3008376" cy="398780"/>
          </a:xfrm>
          <a:prstGeom prst="rect">
            <a:avLst/>
          </a:prstGeom>
          <a:noFill/>
        </p:spPr>
        <p:txBody>
          <a:bodyPr wrap="square" rtlCol="0">
            <a:spAutoFit/>
          </a:bodyPr>
          <a:lstStyle/>
          <a:p>
            <a:r>
              <a:rPr lang="zh-CN" altLang="en-US" sz="2000" dirty="0">
                <a:solidFill>
                  <a:schemeClr val="bg1"/>
                </a:solidFill>
              </a:rPr>
              <a:t>（</a:t>
            </a:r>
            <a:r>
              <a:rPr lang="en-US" altLang="zh-CN" sz="2000" dirty="0">
                <a:solidFill>
                  <a:schemeClr val="bg1"/>
                </a:solidFill>
              </a:rPr>
              <a:t>3</a:t>
            </a:r>
            <a:r>
              <a:rPr lang="zh-CN" altLang="en-US" sz="2000" dirty="0">
                <a:solidFill>
                  <a:schemeClr val="bg1"/>
                </a:solidFill>
              </a:rPr>
              <a:t>）数据可视化</a:t>
            </a:r>
            <a:endParaRPr lang="zh-CN" altLang="en-US" sz="2000" dirty="0">
              <a:solidFill>
                <a:schemeClr val="bg1"/>
              </a:solidFill>
            </a:endParaRPr>
          </a:p>
        </p:txBody>
      </p:sp>
      <p:sp>
        <p:nvSpPr>
          <p:cNvPr id="3" name="文本框 2"/>
          <p:cNvSpPr txBox="1"/>
          <p:nvPr/>
        </p:nvSpPr>
        <p:spPr>
          <a:xfrm>
            <a:off x="731520" y="1379577"/>
            <a:ext cx="10744200" cy="5262245"/>
          </a:xfrm>
          <a:prstGeom prst="rect">
            <a:avLst/>
          </a:prstGeom>
          <a:noFill/>
        </p:spPr>
        <p:txBody>
          <a:bodyPr wrap="square" rtlCol="0">
            <a:spAutoFit/>
          </a:bodyPr>
          <a:lstStyle/>
          <a:p>
            <a:pPr algn="just">
              <a:lnSpc>
                <a:spcPct val="200000"/>
              </a:lnSpc>
            </a:pPr>
            <a:r>
              <a:rPr lang="en-US" altLang="zh-CN" sz="1400" kern="100" dirty="0">
                <a:solidFill>
                  <a:schemeClr val="bg1"/>
                </a:solidFill>
                <a:effectLst/>
                <a:latin typeface="+mn-ea"/>
                <a:cs typeface="Times New Roman" panose="02020603050405020304" pitchFamily="18" charset="0"/>
              </a:rPr>
              <a:t>        </a:t>
            </a:r>
            <a:r>
              <a:rPr lang="zh-CN" altLang="zh-CN" sz="1600" kern="100" dirty="0">
                <a:solidFill>
                  <a:schemeClr val="bg1"/>
                </a:solidFill>
                <a:effectLst/>
                <a:latin typeface="+mn-ea"/>
                <a:cs typeface="Times New Roman" panose="02020603050405020304" pitchFamily="18" charset="0"/>
              </a:rPr>
              <a:t>利用</a:t>
            </a:r>
            <a:r>
              <a:rPr lang="en-US" altLang="zh-CN" sz="1600" kern="100" dirty="0" err="1">
                <a:solidFill>
                  <a:schemeClr val="bg1"/>
                </a:solidFill>
                <a:effectLst/>
                <a:latin typeface="+mn-ea"/>
                <a:cs typeface="Times New Roman" panose="02020603050405020304" pitchFamily="18" charset="0"/>
              </a:rPr>
              <a:t>dataease</a:t>
            </a:r>
            <a:r>
              <a:rPr lang="zh-CN" altLang="zh-CN" sz="1600" kern="100" dirty="0">
                <a:solidFill>
                  <a:schemeClr val="bg1"/>
                </a:solidFill>
                <a:effectLst/>
                <a:latin typeface="+mn-ea"/>
                <a:cs typeface="Times New Roman" panose="02020603050405020304" pitchFamily="18" charset="0"/>
              </a:rPr>
              <a:t>进行数据可视化，</a:t>
            </a:r>
            <a:r>
              <a:rPr lang="en-US" altLang="zh-CN" sz="1600" kern="100" dirty="0">
                <a:solidFill>
                  <a:schemeClr val="bg1"/>
                </a:solidFill>
                <a:effectLst/>
                <a:latin typeface="+mn-ea"/>
                <a:cs typeface="Times New Roman" panose="02020603050405020304" pitchFamily="18" charset="0"/>
              </a:rPr>
              <a:t>DataEase </a:t>
            </a:r>
            <a:r>
              <a:rPr lang="zh-CN" altLang="zh-CN" sz="1600" kern="100" dirty="0">
                <a:solidFill>
                  <a:schemeClr val="bg1"/>
                </a:solidFill>
                <a:effectLst/>
                <a:latin typeface="+mn-ea"/>
                <a:cs typeface="Times New Roman" panose="02020603050405020304" pitchFamily="18" charset="0"/>
              </a:rPr>
              <a:t>具备丰富多样的功能与特性，能够高效地处理各类复杂数据，并将其转化为直观形象的图表形式</a:t>
            </a:r>
            <a:r>
              <a:rPr lang="zh-CN" altLang="zh-CN" sz="1600" kern="100" dirty="0">
                <a:solidFill>
                  <a:schemeClr val="bg1"/>
                </a:solidFill>
                <a:effectLst/>
                <a:latin typeface="+mn-ea"/>
                <a:cs typeface="Segoe UI" panose="020B0502040204020203" pitchFamily="34" charset="0"/>
              </a:rPr>
              <a:t>，</a:t>
            </a:r>
            <a:r>
              <a:rPr lang="zh-CN" altLang="zh-CN" sz="1600" kern="100" dirty="0">
                <a:solidFill>
                  <a:schemeClr val="bg1"/>
                </a:solidFill>
                <a:effectLst/>
                <a:latin typeface="+mn-ea"/>
                <a:cs typeface="Times New Roman" panose="02020603050405020304" pitchFamily="18" charset="0"/>
              </a:rPr>
              <a:t>便于用户理解和分析。</a:t>
            </a:r>
            <a:endParaRPr lang="zh-CN" altLang="zh-CN" sz="1600" kern="100" dirty="0">
              <a:solidFill>
                <a:schemeClr val="bg1"/>
              </a:solidFill>
              <a:effectLst/>
              <a:latin typeface="+mn-ea"/>
              <a:cs typeface="Times New Roman" panose="02020603050405020304" pitchFamily="18" charset="0"/>
            </a:endParaRPr>
          </a:p>
          <a:p>
            <a:pPr algn="just">
              <a:lnSpc>
                <a:spcPct val="200000"/>
              </a:lnSpc>
            </a:pPr>
            <a:r>
              <a:rPr lang="en-US" altLang="zh-CN" sz="1600" kern="100" dirty="0">
                <a:solidFill>
                  <a:schemeClr val="bg1"/>
                </a:solidFill>
                <a:effectLst/>
                <a:latin typeface="+mn-ea"/>
                <a:cs typeface="Times New Roman" panose="02020603050405020304" pitchFamily="18" charset="0"/>
              </a:rPr>
              <a:t>        </a:t>
            </a:r>
            <a:r>
              <a:rPr lang="zh-CN" altLang="zh-CN" sz="1600" kern="100" dirty="0">
                <a:solidFill>
                  <a:schemeClr val="bg1"/>
                </a:solidFill>
                <a:effectLst/>
                <a:latin typeface="+mn-ea"/>
                <a:cs typeface="Times New Roman" panose="02020603050405020304" pitchFamily="18" charset="0"/>
              </a:rPr>
              <a:t>在使用</a:t>
            </a:r>
            <a:r>
              <a:rPr lang="en-US" altLang="zh-CN" sz="1600" kern="100" dirty="0">
                <a:solidFill>
                  <a:schemeClr val="bg1"/>
                </a:solidFill>
                <a:effectLst/>
                <a:latin typeface="+mn-ea"/>
                <a:cs typeface="Times New Roman" panose="02020603050405020304" pitchFamily="18" charset="0"/>
              </a:rPr>
              <a:t> DataEase </a:t>
            </a:r>
            <a:r>
              <a:rPr lang="zh-CN" altLang="zh-CN" sz="1600" kern="100" dirty="0">
                <a:solidFill>
                  <a:schemeClr val="bg1"/>
                </a:solidFill>
                <a:effectLst/>
                <a:latin typeface="+mn-ea"/>
                <a:cs typeface="Times New Roman" panose="02020603050405020304" pitchFamily="18" charset="0"/>
              </a:rPr>
              <a:t>时，首先需将经过前期清理和预处理</a:t>
            </a:r>
            <a:r>
              <a:rPr lang="zh-CN" altLang="zh-CN" sz="1600" kern="100" dirty="0">
                <a:solidFill>
                  <a:schemeClr val="bg1"/>
                </a:solidFill>
                <a:effectLst/>
                <a:latin typeface="+mn-ea"/>
                <a:cs typeface="Segoe UI" panose="020B0502040204020203" pitchFamily="34" charset="0"/>
              </a:rPr>
              <a:t>以及融合</a:t>
            </a:r>
            <a:r>
              <a:rPr lang="zh-CN" altLang="zh-CN" sz="1600" kern="100" dirty="0">
                <a:solidFill>
                  <a:schemeClr val="bg1"/>
                </a:solidFill>
                <a:effectLst/>
                <a:latin typeface="+mn-ea"/>
                <a:cs typeface="Times New Roman" panose="02020603050405020304" pitchFamily="18" charset="0"/>
              </a:rPr>
              <a:t>的数据源导入到该平台中。依据数据的类型</a:t>
            </a:r>
            <a:r>
              <a:rPr lang="zh-CN" altLang="zh-CN" sz="1600" kern="100" dirty="0">
                <a:solidFill>
                  <a:schemeClr val="bg1"/>
                </a:solidFill>
                <a:effectLst/>
                <a:latin typeface="+mn-ea"/>
                <a:cs typeface="Segoe UI" panose="020B0502040204020203" pitchFamily="34" charset="0"/>
              </a:rPr>
              <a:t>，</a:t>
            </a:r>
            <a:r>
              <a:rPr lang="zh-CN" altLang="zh-CN" sz="1600" kern="100" dirty="0">
                <a:solidFill>
                  <a:schemeClr val="bg1"/>
                </a:solidFill>
                <a:effectLst/>
                <a:latin typeface="+mn-ea"/>
                <a:cs typeface="Times New Roman" panose="02020603050405020304" pitchFamily="18" charset="0"/>
              </a:rPr>
              <a:t>分析的目的，</a:t>
            </a:r>
            <a:r>
              <a:rPr lang="zh-CN" altLang="zh-CN" sz="1600" kern="100" dirty="0">
                <a:solidFill>
                  <a:schemeClr val="bg1"/>
                </a:solidFill>
                <a:effectLst/>
                <a:latin typeface="+mn-ea"/>
                <a:cs typeface="Segoe UI" panose="020B0502040204020203" pitchFamily="34" charset="0"/>
              </a:rPr>
              <a:t>选择</a:t>
            </a:r>
            <a:r>
              <a:rPr lang="zh-CN" altLang="zh-CN" sz="1600" kern="100" dirty="0">
                <a:solidFill>
                  <a:schemeClr val="bg1"/>
                </a:solidFill>
                <a:effectLst/>
                <a:latin typeface="+mn-ea"/>
                <a:cs typeface="Times New Roman" panose="02020603050405020304" pitchFamily="18" charset="0"/>
              </a:rPr>
              <a:t>合适的图表类型。例如，对于展示数据随时间的变化趋势，折线图是不二之选；而在体现各部分数据占总体的比例关系时，</a:t>
            </a:r>
            <a:r>
              <a:rPr lang="zh-CN" altLang="zh-CN" sz="1600" kern="100" dirty="0">
                <a:solidFill>
                  <a:schemeClr val="bg1"/>
                </a:solidFill>
                <a:effectLst/>
                <a:latin typeface="+mn-ea"/>
                <a:cs typeface="Segoe UI" panose="020B0502040204020203" pitchFamily="34" charset="0"/>
              </a:rPr>
              <a:t>使用</a:t>
            </a:r>
            <a:r>
              <a:rPr lang="zh-CN" altLang="zh-CN" sz="1600" kern="100" dirty="0">
                <a:solidFill>
                  <a:schemeClr val="bg1"/>
                </a:solidFill>
                <a:effectLst/>
                <a:latin typeface="+mn-ea"/>
                <a:cs typeface="Times New Roman" panose="02020603050405020304" pitchFamily="18" charset="0"/>
              </a:rPr>
              <a:t>饼图能够清晰地传达信息。在确定图表类型后，设置图表的各项参数，包括坐标轴的标签、数据标签的显示方式等。确保每一张图表都能够精准无误地呈现数据的核心要点，最大程度地提升数据的可视化效果。</a:t>
            </a:r>
            <a:endParaRPr lang="zh-CN" altLang="zh-CN" sz="1600" kern="100" dirty="0">
              <a:solidFill>
                <a:schemeClr val="bg1"/>
              </a:solidFill>
              <a:effectLst/>
              <a:latin typeface="+mn-ea"/>
              <a:cs typeface="Times New Roman" panose="02020603050405020304" pitchFamily="18" charset="0"/>
            </a:endParaRPr>
          </a:p>
          <a:p>
            <a:pPr algn="just">
              <a:lnSpc>
                <a:spcPct val="200000"/>
              </a:lnSpc>
            </a:pPr>
            <a:r>
              <a:rPr lang="en-US" altLang="zh-CN" sz="1600" kern="100" dirty="0">
                <a:solidFill>
                  <a:schemeClr val="bg1"/>
                </a:solidFill>
                <a:effectLst/>
                <a:latin typeface="+mn-ea"/>
                <a:cs typeface="Times New Roman" panose="02020603050405020304" pitchFamily="18" charset="0"/>
              </a:rPr>
              <a:t>         </a:t>
            </a:r>
            <a:r>
              <a:rPr lang="zh-CN" altLang="zh-CN" sz="1600" kern="100" dirty="0">
                <a:solidFill>
                  <a:schemeClr val="bg1"/>
                </a:solidFill>
                <a:effectLst/>
                <a:latin typeface="+mn-ea"/>
                <a:cs typeface="Times New Roman" panose="02020603050405020304" pitchFamily="18" charset="0"/>
              </a:rPr>
              <a:t>同时，为了进一步优化数据的展示效果，创新性地尝试应用一种全新的算法来统一多种</a:t>
            </a:r>
            <a:r>
              <a:rPr lang="zh-CN" altLang="zh-CN" sz="1600" kern="100" dirty="0">
                <a:solidFill>
                  <a:schemeClr val="bg1"/>
                </a:solidFill>
                <a:effectLst/>
                <a:latin typeface="+mn-ea"/>
                <a:cs typeface="Segoe UI" panose="020B0502040204020203" pitchFamily="34" charset="0"/>
              </a:rPr>
              <a:t>层次</a:t>
            </a:r>
            <a:r>
              <a:rPr lang="zh-CN" altLang="zh-CN" sz="1600" kern="100" dirty="0">
                <a:solidFill>
                  <a:schemeClr val="bg1"/>
                </a:solidFill>
                <a:effectLst/>
                <a:latin typeface="+mn-ea"/>
                <a:cs typeface="Times New Roman" panose="02020603050405020304" pitchFamily="18" charset="0"/>
              </a:rPr>
              <a:t>指标。在实际的数据场景中，常常会存在多个不同类型、不同量级且相互关联的指标。</a:t>
            </a:r>
            <a:r>
              <a:rPr lang="zh-CN" altLang="zh-CN" sz="1600" kern="100" dirty="0">
                <a:solidFill>
                  <a:schemeClr val="bg1"/>
                </a:solidFill>
                <a:effectLst/>
                <a:latin typeface="+mn-ea"/>
                <a:cs typeface="Segoe UI" panose="020B0502040204020203" pitchFamily="34" charset="0"/>
              </a:rPr>
              <a:t>新</a:t>
            </a:r>
            <a:r>
              <a:rPr lang="zh-CN" altLang="zh-CN" sz="1600" kern="100" dirty="0">
                <a:solidFill>
                  <a:schemeClr val="bg1"/>
                </a:solidFill>
                <a:effectLst/>
                <a:latin typeface="+mn-ea"/>
                <a:cs typeface="Times New Roman" panose="02020603050405020304" pitchFamily="18" charset="0"/>
              </a:rPr>
              <a:t>算法通过特定的数学模型和计算逻辑，对</a:t>
            </a:r>
            <a:r>
              <a:rPr lang="zh-CN" altLang="zh-CN" sz="1600" kern="100" dirty="0">
                <a:solidFill>
                  <a:schemeClr val="bg1"/>
                </a:solidFill>
                <a:effectLst/>
                <a:latin typeface="+mn-ea"/>
                <a:cs typeface="Segoe UI" panose="020B0502040204020203" pitchFamily="34" charset="0"/>
              </a:rPr>
              <a:t>多维数据</a:t>
            </a:r>
            <a:r>
              <a:rPr lang="zh-CN" altLang="zh-CN" sz="1600" kern="100" dirty="0">
                <a:solidFill>
                  <a:schemeClr val="bg1"/>
                </a:solidFill>
                <a:effectLst/>
                <a:latin typeface="+mn-ea"/>
                <a:cs typeface="Times New Roman" panose="02020603050405020304" pitchFamily="18" charset="0"/>
              </a:rPr>
              <a:t>指标进行标准化处理，将它们映射到一个统一的</a:t>
            </a:r>
            <a:r>
              <a:rPr lang="zh-CN" altLang="zh-CN" sz="1600" kern="100" dirty="0">
                <a:solidFill>
                  <a:schemeClr val="bg1"/>
                </a:solidFill>
                <a:effectLst/>
                <a:latin typeface="+mn-ea"/>
                <a:cs typeface="Segoe UI" panose="020B0502040204020203" pitchFamily="34" charset="0"/>
              </a:rPr>
              <a:t>健康评估体系</a:t>
            </a:r>
            <a:r>
              <a:rPr lang="zh-CN" altLang="zh-CN" sz="1600" kern="100" dirty="0">
                <a:solidFill>
                  <a:schemeClr val="bg1"/>
                </a:solidFill>
                <a:effectLst/>
                <a:latin typeface="+mn-ea"/>
                <a:cs typeface="Times New Roman" panose="02020603050405020304" pitchFamily="18" charset="0"/>
              </a:rPr>
              <a:t>中，从而使得原本分散的指标</a:t>
            </a:r>
            <a:r>
              <a:rPr lang="zh-CN" altLang="zh-CN" sz="1600" kern="100" dirty="0">
                <a:solidFill>
                  <a:schemeClr val="bg1"/>
                </a:solidFill>
                <a:effectLst/>
                <a:latin typeface="+mn-ea"/>
                <a:cs typeface="Segoe UI" panose="020B0502040204020203" pitchFamily="34" charset="0"/>
              </a:rPr>
              <a:t>数据</a:t>
            </a:r>
            <a:r>
              <a:rPr lang="zh-CN" altLang="zh-CN" sz="1600" kern="100" dirty="0">
                <a:solidFill>
                  <a:schemeClr val="bg1"/>
                </a:solidFill>
                <a:effectLst/>
                <a:latin typeface="+mn-ea"/>
                <a:cs typeface="Times New Roman" panose="02020603050405020304" pitchFamily="18" charset="0"/>
              </a:rPr>
              <a:t>能够在同一维度上进行比较和综合分析</a:t>
            </a:r>
            <a:r>
              <a:rPr lang="zh-CN" altLang="zh-CN" sz="1600" kern="100" dirty="0">
                <a:solidFill>
                  <a:schemeClr val="bg1"/>
                </a:solidFill>
                <a:effectLst/>
                <a:latin typeface="+mn-ea"/>
                <a:cs typeface="Segoe UI" panose="020B0502040204020203" pitchFamily="34" charset="0"/>
              </a:rPr>
              <a:t>，</a:t>
            </a:r>
            <a:r>
              <a:rPr lang="zh-CN" altLang="zh-CN" sz="1600" kern="100" dirty="0">
                <a:solidFill>
                  <a:schemeClr val="bg1"/>
                </a:solidFill>
                <a:effectLst/>
                <a:latin typeface="+mn-ea"/>
                <a:cs typeface="Times New Roman" panose="02020603050405020304" pitchFamily="18" charset="0"/>
              </a:rPr>
              <a:t>进一步提升了数据的可读性和可解释性。</a:t>
            </a:r>
            <a:endParaRPr lang="zh-CN" altLang="zh-CN" sz="1600" kern="100" dirty="0">
              <a:solidFill>
                <a:schemeClr val="bg1"/>
              </a:solidFill>
              <a:effectLst/>
              <a:latin typeface="+mn-ea"/>
              <a:cs typeface="Times New Roman" panose="02020603050405020304" pitchFamily="18" charset="0"/>
            </a:endParaRPr>
          </a:p>
          <a:p>
            <a:endParaRPr lang="zh-CN" altLang="en-US" sz="16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39"/>
          <p:cNvSpPr txBox="1"/>
          <p:nvPr/>
        </p:nvSpPr>
        <p:spPr>
          <a:xfrm>
            <a:off x="395578" y="325565"/>
            <a:ext cx="3076422" cy="584775"/>
          </a:xfrm>
          <a:prstGeom prst="rect">
            <a:avLst/>
          </a:prstGeom>
          <a:noFill/>
        </p:spPr>
        <p:txBody>
          <a:bodyPr wrap="square" rtlCol="0">
            <a:spAutoFit/>
          </a:bodyPr>
          <a:lstStyle/>
          <a:p>
            <a:pPr algn="dist"/>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流程</a:t>
            </a:r>
            <a:endParaRPr lang="zh-CN" altLang="en-US" sz="3200" b="1" dirty="0">
              <a:solidFill>
                <a:schemeClr val="bg1"/>
              </a:solidFill>
              <a:cs typeface="+mn-ea"/>
              <a:sym typeface="+mn-lt"/>
            </a:endParaRPr>
          </a:p>
        </p:txBody>
      </p:sp>
      <p:sp>
        <p:nvSpPr>
          <p:cNvPr id="2" name="文本框 1"/>
          <p:cNvSpPr txBox="1"/>
          <p:nvPr/>
        </p:nvSpPr>
        <p:spPr>
          <a:xfrm>
            <a:off x="731520" y="910340"/>
            <a:ext cx="4892040" cy="369332"/>
          </a:xfrm>
          <a:prstGeom prst="rect">
            <a:avLst/>
          </a:prstGeom>
          <a:noFill/>
        </p:spPr>
        <p:txBody>
          <a:bodyPr wrap="square" rtlCol="0">
            <a:spAutoFit/>
          </a:bodyPr>
          <a:lstStyle/>
          <a:p>
            <a:r>
              <a:rPr lang="zh-CN" altLang="en-US" dirty="0">
                <a:solidFill>
                  <a:schemeClr val="bg1"/>
                </a:solidFill>
              </a:rPr>
              <a:t>（</a:t>
            </a:r>
            <a:r>
              <a:rPr lang="en-US" altLang="zh-CN" dirty="0">
                <a:solidFill>
                  <a:schemeClr val="bg1"/>
                </a:solidFill>
              </a:rPr>
              <a:t>3</a:t>
            </a:r>
            <a:r>
              <a:rPr lang="zh-CN" altLang="en-US" dirty="0">
                <a:solidFill>
                  <a:schemeClr val="bg1"/>
                </a:solidFill>
              </a:rPr>
              <a:t>）数据可视化</a:t>
            </a:r>
            <a:r>
              <a:rPr lang="en-US" altLang="zh-CN" dirty="0">
                <a:solidFill>
                  <a:schemeClr val="bg1"/>
                </a:solidFill>
              </a:rPr>
              <a:t>——DataEase</a:t>
            </a:r>
            <a:r>
              <a:rPr lang="zh-CN" altLang="en-US" dirty="0">
                <a:solidFill>
                  <a:schemeClr val="bg1"/>
                </a:solidFill>
              </a:rPr>
              <a:t>的数据大屏</a:t>
            </a:r>
            <a:endParaRPr lang="zh-CN" altLang="en-US" dirty="0">
              <a:solidFill>
                <a:schemeClr val="bg1"/>
              </a:solidFill>
            </a:endParaRPr>
          </a:p>
        </p:txBody>
      </p:sp>
      <p:pic>
        <p:nvPicPr>
          <p:cNvPr id="2052"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63624" y="1574722"/>
            <a:ext cx="9238488" cy="51918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直接连接符 43"/>
          <p:cNvCxnSpPr/>
          <p:nvPr/>
        </p:nvCxnSpPr>
        <p:spPr>
          <a:xfrm flipH="1">
            <a:off x="3544888" y="2081266"/>
            <a:ext cx="0" cy="360045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rot="5400000" flipH="1">
            <a:off x="3750943" y="1847265"/>
            <a:ext cx="0" cy="46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flipH="1">
            <a:off x="3706813" y="3157590"/>
            <a:ext cx="0" cy="147637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rot="5400000" flipH="1">
            <a:off x="3748623" y="5468890"/>
            <a:ext cx="0" cy="432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3952875" y="1698679"/>
            <a:ext cx="2855913" cy="781049"/>
            <a:chOff x="3952875" y="1962151"/>
            <a:chExt cx="2855913" cy="781049"/>
          </a:xfrm>
        </p:grpSpPr>
        <p:sp>
          <p:nvSpPr>
            <p:cNvPr id="50" name="圆角矩形 49"/>
            <p:cNvSpPr/>
            <p:nvPr/>
          </p:nvSpPr>
          <p:spPr>
            <a:xfrm>
              <a:off x="3952875" y="1970088"/>
              <a:ext cx="2855913" cy="773112"/>
            </a:xfrm>
            <a:prstGeom prst="roundRect">
              <a:avLst/>
            </a:prstGeom>
            <a:solidFill>
              <a:schemeClr val="accent5">
                <a:lumMod val="75000"/>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1" name="文本框 50"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570352" y="1962151"/>
              <a:ext cx="1620957" cy="673005"/>
            </a:xfrm>
            <a:prstGeom prst="rect">
              <a:avLst/>
            </a:prstGeom>
            <a:noFill/>
            <a:effectLst/>
          </p:spPr>
          <p:txBody>
            <a:bodyPr wrap="none" rtlCol="0">
              <a:spAutoFit/>
            </a:bodyPr>
            <a:lstStyle/>
            <a:p>
              <a:pPr marL="0" marR="0" lvl="0" indent="0" algn="just" defTabSz="914400" rtl="0" eaLnBrk="1" fontAlgn="auto" latinLnBrk="0" hangingPunct="1">
                <a:lnSpc>
                  <a:spcPct val="150000"/>
                </a:lnSpc>
                <a:spcBef>
                  <a:spcPct val="0"/>
                </a:spcBef>
                <a:spcAft>
                  <a:spcPct val="0"/>
                </a:spcAft>
                <a:buClrTx/>
                <a:buSzTx/>
                <a:buFontTx/>
                <a:buNone/>
                <a:defRPr/>
              </a:pPr>
              <a:r>
                <a:rPr lang="zh-CN" altLang="en-US" sz="2800" kern="100" dirty="0">
                  <a:solidFill>
                    <a:schemeClr val="bg1"/>
                  </a:solidFill>
                  <a:effectLst/>
                  <a:latin typeface="+mn-ea"/>
                  <a:cs typeface="Times New Roman" panose="02020603050405020304" pitchFamily="18" charset="0"/>
                </a:rPr>
                <a:t>技术选择</a:t>
              </a:r>
              <a:endParaRPr kumimoji="0" lang="en-US" altLang="zh-CN" sz="2800" b="0" i="0" u="none" strike="noStrike" kern="1200" cap="none" spc="0" normalizeH="0" baseline="0" noProof="0" dirty="0">
                <a:ln>
                  <a:noFill/>
                </a:ln>
                <a:solidFill>
                  <a:schemeClr val="bg1"/>
                </a:solidFill>
                <a:effectLst/>
                <a:uLnTx/>
                <a:uFillTx/>
                <a:latin typeface="+mn-ea"/>
                <a:cs typeface="+mn-ea"/>
                <a:sym typeface="+mn-lt"/>
              </a:endParaRPr>
            </a:p>
          </p:txBody>
        </p:sp>
      </p:grpSp>
      <p:grpSp>
        <p:nvGrpSpPr>
          <p:cNvPr id="52" name="组合 51"/>
          <p:cNvGrpSpPr/>
          <p:nvPr/>
        </p:nvGrpSpPr>
        <p:grpSpPr>
          <a:xfrm>
            <a:off x="3952875" y="3487791"/>
            <a:ext cx="2855913" cy="774700"/>
            <a:chOff x="3952875" y="3751263"/>
            <a:chExt cx="2855913" cy="774700"/>
          </a:xfrm>
        </p:grpSpPr>
        <p:sp>
          <p:nvSpPr>
            <p:cNvPr id="53" name="圆角矩形 52"/>
            <p:cNvSpPr/>
            <p:nvPr/>
          </p:nvSpPr>
          <p:spPr>
            <a:xfrm>
              <a:off x="3952875" y="3751263"/>
              <a:ext cx="2855913" cy="774700"/>
            </a:xfrm>
            <a:prstGeom prst="roundRect">
              <a:avLst/>
            </a:prstGeom>
            <a:solidFill>
              <a:schemeClr val="bg1"/>
            </a:solidFill>
            <a:ln>
              <a:noFill/>
            </a:ln>
            <a:effectLst>
              <a:outerShdw blurRad="508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4" name="文本框 53"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057392" y="3924291"/>
              <a:ext cx="2646878" cy="461665"/>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2400" kern="100" dirty="0">
                  <a:effectLst/>
                  <a:latin typeface="+mn-ea"/>
                  <a:cs typeface="Times New Roman" panose="02020603050405020304" pitchFamily="18" charset="0"/>
                </a:rPr>
                <a:t>安全性与隐私保护</a:t>
              </a:r>
              <a:endParaRPr kumimoji="0" lang="en-US" altLang="zh-CN" sz="2400" b="0" i="0" u="none" strike="noStrike" kern="1200" cap="none" spc="0" normalizeH="0" baseline="0" noProof="0" dirty="0">
                <a:ln>
                  <a:noFill/>
                </a:ln>
                <a:solidFill>
                  <a:srgbClr val="26576E"/>
                </a:solidFill>
                <a:effectLst/>
                <a:uLnTx/>
                <a:uFillTx/>
                <a:latin typeface="+mn-ea"/>
                <a:cs typeface="+mn-ea"/>
                <a:sym typeface="+mn-lt"/>
              </a:endParaRPr>
            </a:p>
          </p:txBody>
        </p:sp>
      </p:grpSp>
      <p:grpSp>
        <p:nvGrpSpPr>
          <p:cNvPr id="55" name="组合 54"/>
          <p:cNvGrpSpPr/>
          <p:nvPr/>
        </p:nvGrpSpPr>
        <p:grpSpPr>
          <a:xfrm>
            <a:off x="3952875" y="5268966"/>
            <a:ext cx="2855913" cy="774700"/>
            <a:chOff x="3952875" y="5532438"/>
            <a:chExt cx="2855913" cy="774700"/>
          </a:xfrm>
        </p:grpSpPr>
        <p:sp>
          <p:nvSpPr>
            <p:cNvPr id="56" name="圆角矩形 55"/>
            <p:cNvSpPr/>
            <p:nvPr/>
          </p:nvSpPr>
          <p:spPr>
            <a:xfrm>
              <a:off x="3952875" y="5532438"/>
              <a:ext cx="2855913" cy="774700"/>
            </a:xfrm>
            <a:prstGeom prst="roundRect">
              <a:avLst/>
            </a:prstGeom>
            <a:solidFill>
              <a:schemeClr val="accent5">
                <a:lumMod val="75000"/>
                <a:alpha val="30000"/>
              </a:schemeClr>
            </a:solidFill>
            <a:ln>
              <a:noFill/>
            </a:ln>
            <a:effectLst>
              <a:outerShdw blurRad="88900" dist="63500" dir="2700000" algn="tl" rotWithShape="0">
                <a:schemeClr val="tx1">
                  <a:lumMod val="95000"/>
                  <a:lumOff val="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7" name="文本框 56"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576227" y="5683578"/>
              <a:ext cx="1620957"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prstClr val="white"/>
                  </a:solidFill>
                  <a:effectLst/>
                  <a:uLnTx/>
                  <a:uFillTx/>
                  <a:cs typeface="+mn-ea"/>
                  <a:sym typeface="+mn-lt"/>
                </a:rPr>
                <a:t>用户体验</a:t>
              </a:r>
              <a:endParaRPr kumimoji="0" lang="en-US" altLang="zh-CN" sz="2800" b="0" i="0" u="none" strike="noStrike" kern="1200" cap="none" spc="0" normalizeH="0" baseline="0" noProof="0" dirty="0">
                <a:ln>
                  <a:noFill/>
                </a:ln>
                <a:solidFill>
                  <a:prstClr val="white"/>
                </a:solidFill>
                <a:effectLst/>
                <a:uLnTx/>
                <a:uFillTx/>
                <a:cs typeface="+mn-ea"/>
                <a:sym typeface="+mn-lt"/>
              </a:endParaRPr>
            </a:p>
          </p:txBody>
        </p:sp>
      </p:grpSp>
      <p:sp>
        <p:nvSpPr>
          <p:cNvPr id="58" name="矩形 47"/>
          <p:cNvSpPr>
            <a:spLocks noChangeArrowheads="1"/>
          </p:cNvSpPr>
          <p:nvPr/>
        </p:nvSpPr>
        <p:spPr bwMode="auto">
          <a:xfrm>
            <a:off x="7404459" y="1423702"/>
            <a:ext cx="3847310" cy="1997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spcAft>
                <a:spcPct val="0"/>
              </a:spcAft>
              <a:buNone/>
              <a:defRPr/>
            </a:pPr>
            <a:r>
              <a:rPr lang="zh-CN" altLang="zh-CN" sz="1400" dirty="0">
                <a:solidFill>
                  <a:schemeClr val="bg1"/>
                </a:solidFill>
                <a:latin typeface="+mn-ea"/>
                <a:ea typeface="+mn-ea"/>
              </a:rPr>
              <a:t>选择</a:t>
            </a:r>
            <a:r>
              <a:rPr lang="en-US" altLang="zh-CN" sz="1400" dirty="0" err="1">
                <a:solidFill>
                  <a:schemeClr val="bg1"/>
                </a:solidFill>
                <a:latin typeface="+mn-ea"/>
                <a:ea typeface="+mn-ea"/>
              </a:rPr>
              <a:t>OpenDigger</a:t>
            </a:r>
            <a:r>
              <a:rPr lang="zh-CN" altLang="zh-CN" sz="1400" dirty="0">
                <a:solidFill>
                  <a:schemeClr val="bg1"/>
                </a:solidFill>
                <a:latin typeface="+mn-ea"/>
                <a:ea typeface="+mn-ea"/>
              </a:rPr>
              <a:t>开源项目收集的相关数据，使用数据清理和预处理技术，结合数据融合算法并用</a:t>
            </a:r>
            <a:r>
              <a:rPr lang="en-US" altLang="zh-CN" sz="1400" dirty="0" err="1">
                <a:solidFill>
                  <a:schemeClr val="bg1"/>
                </a:solidFill>
                <a:latin typeface="+mn-ea"/>
                <a:ea typeface="+mn-ea"/>
              </a:rPr>
              <a:t>dataease</a:t>
            </a:r>
            <a:r>
              <a:rPr lang="zh-CN" altLang="zh-CN" sz="1400" dirty="0">
                <a:solidFill>
                  <a:schemeClr val="bg1"/>
                </a:solidFill>
                <a:latin typeface="+mn-ea"/>
                <a:ea typeface="+mn-ea"/>
              </a:rPr>
              <a:t>进行数据可视化。这些工具和技术都是开源且成熟的选择，具有良好的社区支持和广泛的使用案例，能够确保系统的稳定性和可维护性。</a:t>
            </a:r>
            <a:endParaRPr kumimoji="0" lang="zh-CN" altLang="zh-CN" sz="1400" b="0" i="0" u="none" strike="noStrike" kern="1200" cap="none" spc="0" normalizeH="0" baseline="0" noProof="0" dirty="0">
              <a:ln>
                <a:noFill/>
              </a:ln>
              <a:solidFill>
                <a:schemeClr val="bg1"/>
              </a:solidFill>
              <a:effectLst/>
              <a:uLnTx/>
              <a:uFillTx/>
              <a:latin typeface="+mn-ea"/>
              <a:ea typeface="+mn-ea"/>
              <a:cs typeface="+mn-ea"/>
              <a:sym typeface="+mn-lt"/>
            </a:endParaRPr>
          </a:p>
        </p:txBody>
      </p:sp>
      <p:sp>
        <p:nvSpPr>
          <p:cNvPr id="59" name="矩形 47"/>
          <p:cNvSpPr>
            <a:spLocks noChangeArrowheads="1"/>
          </p:cNvSpPr>
          <p:nvPr/>
        </p:nvSpPr>
        <p:spPr bwMode="auto">
          <a:xfrm>
            <a:off x="7404459" y="3284823"/>
            <a:ext cx="3847310" cy="1675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zh-CN" sz="1400" dirty="0">
                <a:solidFill>
                  <a:schemeClr val="bg1"/>
                </a:solidFill>
                <a:latin typeface="+mn-ea"/>
                <a:ea typeface="+mn-ea"/>
              </a:rPr>
              <a:t>在数据采集和处理过程中，采取了必要的安全措施，如数据加密、访问控制和日志审计等，确保数据的安全性和隐私保护。这些安全措施能够有效防止数据泄露和非法访问，保护用户的隐私信息。</a:t>
            </a:r>
            <a:endParaRPr lang="zh-CN" altLang="zh-CN" sz="1400" dirty="0">
              <a:solidFill>
                <a:schemeClr val="bg1"/>
              </a:solidFill>
              <a:latin typeface="+mn-ea"/>
              <a:ea typeface="+mn-ea"/>
            </a:endParaRPr>
          </a:p>
        </p:txBody>
      </p:sp>
      <p:sp>
        <p:nvSpPr>
          <p:cNvPr id="60" name="矩形 47"/>
          <p:cNvSpPr>
            <a:spLocks noChangeArrowheads="1"/>
          </p:cNvSpPr>
          <p:nvPr/>
        </p:nvSpPr>
        <p:spPr bwMode="auto">
          <a:xfrm>
            <a:off x="7404459" y="5093102"/>
            <a:ext cx="3847310" cy="13521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Aft>
                <a:spcPct val="0"/>
              </a:spcAft>
              <a:buNone/>
              <a:defRPr/>
            </a:pPr>
            <a:r>
              <a:rPr lang="zh-CN" altLang="zh-CN" sz="1400" dirty="0">
                <a:solidFill>
                  <a:schemeClr val="bg1"/>
                </a:solidFill>
                <a:latin typeface="等线 Light" panose="02010600030101010101" pitchFamily="2" charset="-122"/>
                <a:ea typeface="等线 Light" panose="02010600030101010101" pitchFamily="2" charset="-122"/>
              </a:rPr>
              <a:t>设计了友好的用户界面，支持一键切换不同视角等功能，提供高度个性化的数据分析结果。良好的用户体验可以提高用户的满意度和使用频率，使用户能够更方便地获取所需信息。</a:t>
            </a:r>
            <a:endParaRPr kumimoji="0" lang="en-US" altLang="zh-CN" sz="1400" b="0" i="0" u="none" strike="noStrike" kern="1200" cap="none" spc="0" normalizeH="0" baseline="0" noProof="0" dirty="0">
              <a:ln>
                <a:noFill/>
              </a:ln>
              <a:solidFill>
                <a:schemeClr val="bg1"/>
              </a:solidFill>
              <a:effectLst/>
              <a:uLnTx/>
              <a:uFillTx/>
              <a:latin typeface="等线 Light" panose="02010600030101010101" pitchFamily="2" charset="-122"/>
              <a:ea typeface="等线 Light" panose="02010600030101010101" pitchFamily="2" charset="-122"/>
              <a:cs typeface="+mn-ea"/>
              <a:sym typeface="+mn-lt"/>
            </a:endParaRPr>
          </a:p>
        </p:txBody>
      </p:sp>
      <p:pic>
        <p:nvPicPr>
          <p:cNvPr id="5" name="图片 4"/>
          <p:cNvPicPr>
            <a:picLocks noChangeAspect="1"/>
          </p:cNvPicPr>
          <p:nvPr/>
        </p:nvPicPr>
        <p:blipFill>
          <a:blip r:embed="rId1">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74914" y="2766220"/>
            <a:ext cx="2261985" cy="2193925"/>
          </a:xfrm>
          <a:prstGeom prst="ellipse">
            <a:avLst/>
          </a:prstGeom>
          <a:ln>
            <a:solidFill>
              <a:schemeClr val="bg1"/>
            </a:solidFill>
          </a:ln>
        </p:spPr>
      </p:pic>
      <p:sp>
        <p:nvSpPr>
          <p:cNvPr id="23" name="TextBox 39"/>
          <p:cNvSpPr txBox="1"/>
          <p:nvPr/>
        </p:nvSpPr>
        <p:spPr>
          <a:xfrm>
            <a:off x="319378" y="344615"/>
            <a:ext cx="3193503" cy="584775"/>
          </a:xfrm>
          <a:prstGeom prst="rect">
            <a:avLst/>
          </a:prstGeom>
          <a:noFill/>
        </p:spPr>
        <p:txBody>
          <a:bodyPr wrap="none" rtlCol="0">
            <a:spAutoFit/>
          </a:bodyPr>
          <a:lstStyle/>
          <a:p>
            <a:r>
              <a:rPr lang="zh-CN" altLang="en-US" sz="3200" b="1" dirty="0">
                <a:solidFill>
                  <a:schemeClr val="bg1"/>
                </a:solidFill>
                <a:cs typeface="+mn-ea"/>
                <a:sym typeface="+mn-lt"/>
              </a:rPr>
              <a:t>方案设计</a:t>
            </a:r>
            <a:r>
              <a:rPr lang="en-US" altLang="zh-CN" sz="3200" b="1" dirty="0">
                <a:solidFill>
                  <a:schemeClr val="bg1"/>
                </a:solidFill>
                <a:cs typeface="+mn-ea"/>
                <a:sym typeface="+mn-lt"/>
              </a:rPr>
              <a:t>·</a:t>
            </a:r>
            <a:r>
              <a:rPr lang="zh-CN" altLang="en-US" sz="3200" b="1" dirty="0">
                <a:solidFill>
                  <a:schemeClr val="bg1"/>
                </a:solidFill>
                <a:cs typeface="+mn-ea"/>
                <a:sym typeface="+mn-lt"/>
              </a:rPr>
              <a:t>可行性</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barn(outHorizontal)">
                                      <p:cBhvr>
                                        <p:cTn id="11" dur="500"/>
                                        <p:tgtEl>
                                          <p:spTgt spid="4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500"/>
                                        <p:tgtEl>
                                          <p:spTgt spid="45"/>
                                        </p:tgtEl>
                                      </p:cBhvr>
                                    </p:animEffect>
                                  </p:childTnLst>
                                </p:cTn>
                              </p:par>
                              <p:par>
                                <p:cTn id="16" presetID="22" presetClass="entr" presetSubtype="8" fill="hold"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left)">
                                      <p:cBhvr>
                                        <p:cTn id="18" dur="500"/>
                                        <p:tgtEl>
                                          <p:spTgt spid="47"/>
                                        </p:tgtEl>
                                      </p:cBhvr>
                                    </p:animEffect>
                                  </p:childTnLst>
                                </p:cTn>
                              </p:par>
                            </p:childTnLst>
                          </p:cTn>
                        </p:par>
                        <p:par>
                          <p:cTn id="19" fill="hold">
                            <p:stCondLst>
                              <p:cond delay="1500"/>
                            </p:stCondLst>
                            <p:childTnLst>
                              <p:par>
                                <p:cTn id="20" presetID="2" presetClass="entr" presetSubtype="2" decel="28000" fill="hold" nodeType="after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additive="base">
                                        <p:cTn id="22" dur="750" fill="hold"/>
                                        <p:tgtEl>
                                          <p:spTgt spid="49"/>
                                        </p:tgtEl>
                                        <p:attrNameLst>
                                          <p:attrName>ppt_x</p:attrName>
                                        </p:attrNameLst>
                                      </p:cBhvr>
                                      <p:tavLst>
                                        <p:tav tm="0">
                                          <p:val>
                                            <p:strVal val="1+#ppt_w/2"/>
                                          </p:val>
                                        </p:tav>
                                        <p:tav tm="100000">
                                          <p:val>
                                            <p:strVal val="#ppt_x"/>
                                          </p:val>
                                        </p:tav>
                                      </p:tavLst>
                                    </p:anim>
                                    <p:anim calcmode="lin" valueType="num">
                                      <p:cBhvr additive="base">
                                        <p:cTn id="23" dur="750" fill="hold"/>
                                        <p:tgtEl>
                                          <p:spTgt spid="49"/>
                                        </p:tgtEl>
                                        <p:attrNameLst>
                                          <p:attrName>ppt_y</p:attrName>
                                        </p:attrNameLst>
                                      </p:cBhvr>
                                      <p:tavLst>
                                        <p:tav tm="0">
                                          <p:val>
                                            <p:strVal val="#ppt_y"/>
                                          </p:val>
                                        </p:tav>
                                        <p:tav tm="100000">
                                          <p:val>
                                            <p:strVal val="#ppt_y"/>
                                          </p:val>
                                        </p:tav>
                                      </p:tavLst>
                                    </p:anim>
                                  </p:childTnLst>
                                </p:cTn>
                              </p:par>
                              <p:par>
                                <p:cTn id="24" presetID="2" presetClass="entr" presetSubtype="2" decel="28000" fill="hold" nodeType="withEffect">
                                  <p:stCondLst>
                                    <p:cond delay="25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750" fill="hold"/>
                                        <p:tgtEl>
                                          <p:spTgt spid="52"/>
                                        </p:tgtEl>
                                        <p:attrNameLst>
                                          <p:attrName>ppt_x</p:attrName>
                                        </p:attrNameLst>
                                      </p:cBhvr>
                                      <p:tavLst>
                                        <p:tav tm="0">
                                          <p:val>
                                            <p:strVal val="1+#ppt_w/2"/>
                                          </p:val>
                                        </p:tav>
                                        <p:tav tm="100000">
                                          <p:val>
                                            <p:strVal val="#ppt_x"/>
                                          </p:val>
                                        </p:tav>
                                      </p:tavLst>
                                    </p:anim>
                                    <p:anim calcmode="lin" valueType="num">
                                      <p:cBhvr additive="base">
                                        <p:cTn id="27" dur="750" fill="hold"/>
                                        <p:tgtEl>
                                          <p:spTgt spid="52"/>
                                        </p:tgtEl>
                                        <p:attrNameLst>
                                          <p:attrName>ppt_y</p:attrName>
                                        </p:attrNameLst>
                                      </p:cBhvr>
                                      <p:tavLst>
                                        <p:tav tm="0">
                                          <p:val>
                                            <p:strVal val="#ppt_y"/>
                                          </p:val>
                                        </p:tav>
                                        <p:tav tm="100000">
                                          <p:val>
                                            <p:strVal val="#ppt_y"/>
                                          </p:val>
                                        </p:tav>
                                      </p:tavLst>
                                    </p:anim>
                                  </p:childTnLst>
                                </p:cTn>
                              </p:par>
                              <p:par>
                                <p:cTn id="28" presetID="2" presetClass="entr" presetSubtype="2" decel="28000" fill="hold" nodeType="withEffect">
                                  <p:stCondLst>
                                    <p:cond delay="500"/>
                                  </p:stCondLst>
                                  <p:childTnLst>
                                    <p:set>
                                      <p:cBhvr>
                                        <p:cTn id="29" dur="1" fill="hold">
                                          <p:stCondLst>
                                            <p:cond delay="0"/>
                                          </p:stCondLst>
                                        </p:cTn>
                                        <p:tgtEl>
                                          <p:spTgt spid="55"/>
                                        </p:tgtEl>
                                        <p:attrNameLst>
                                          <p:attrName>style.visibility</p:attrName>
                                        </p:attrNameLst>
                                      </p:cBhvr>
                                      <p:to>
                                        <p:strVal val="visible"/>
                                      </p:to>
                                    </p:set>
                                    <p:anim calcmode="lin" valueType="num">
                                      <p:cBhvr additive="base">
                                        <p:cTn id="30" dur="750" fill="hold"/>
                                        <p:tgtEl>
                                          <p:spTgt spid="55"/>
                                        </p:tgtEl>
                                        <p:attrNameLst>
                                          <p:attrName>ppt_x</p:attrName>
                                        </p:attrNameLst>
                                      </p:cBhvr>
                                      <p:tavLst>
                                        <p:tav tm="0">
                                          <p:val>
                                            <p:strVal val="1+#ppt_w/2"/>
                                          </p:val>
                                        </p:tav>
                                        <p:tav tm="100000">
                                          <p:val>
                                            <p:strVal val="#ppt_x"/>
                                          </p:val>
                                        </p:tav>
                                      </p:tavLst>
                                    </p:anim>
                                    <p:anim calcmode="lin" valueType="num">
                                      <p:cBhvr additive="base">
                                        <p:cTn id="31" dur="750" fill="hold"/>
                                        <p:tgtEl>
                                          <p:spTgt spid="55"/>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wipe(left)">
                                      <p:cBhvr>
                                        <p:cTn id="35" dur="500"/>
                                        <p:tgtEl>
                                          <p:spTgt spid="58"/>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childTnLst>
                          </p:cTn>
                        </p:par>
                        <p:par>
                          <p:cTn id="42" fill="hold">
                            <p:stCondLst>
                              <p:cond delay="3000"/>
                            </p:stCondLst>
                            <p:childTnLst>
                              <p:par>
                                <p:cTn id="43" presetID="53" presetClass="entr" presetSubtype="16" fill="hold" nodeType="after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fltVal val="0"/>
                                          </p:val>
                                        </p:tav>
                                        <p:tav tm="100000">
                                          <p:val>
                                            <p:strVal val="#ppt_w"/>
                                          </p:val>
                                        </p:tav>
                                      </p:tavLst>
                                    </p:anim>
                                    <p:anim calcmode="lin" valueType="num">
                                      <p:cBhvr>
                                        <p:cTn id="46" dur="500" fill="hold"/>
                                        <p:tgtEl>
                                          <p:spTgt spid="5"/>
                                        </p:tgtEl>
                                        <p:attrNameLst>
                                          <p:attrName>ppt_h</p:attrName>
                                        </p:attrNameLst>
                                      </p:cBhvr>
                                      <p:tavLst>
                                        <p:tav tm="0">
                                          <p:val>
                                            <p:fltVal val="0"/>
                                          </p:val>
                                        </p:tav>
                                        <p:tav tm="100000">
                                          <p:val>
                                            <p:strVal val="#ppt_h"/>
                                          </p:val>
                                        </p:tav>
                                      </p:tavLst>
                                    </p:anim>
                                    <p:animEffect transition="in" filter="fade">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417411" y="2162812"/>
            <a:ext cx="819785" cy="706755"/>
          </a:xfrm>
          <a:prstGeom prst="rect">
            <a:avLst/>
          </a:prstGeom>
          <a:noFill/>
        </p:spPr>
        <p:txBody>
          <a:bodyPr wrap="square" rtlCol="0">
            <a:spAutoFit/>
          </a:bodyPr>
          <a:lstStyle/>
          <a:p>
            <a:pPr algn="r"/>
            <a:r>
              <a:rPr lang="en-US" altLang="zh-CN" sz="4000" b="1">
                <a:solidFill>
                  <a:schemeClr val="bg1"/>
                </a:solidFill>
                <a:cs typeface="+mn-ea"/>
                <a:sym typeface="+mn-lt"/>
              </a:rPr>
              <a:t>01</a:t>
            </a:r>
            <a:endParaRPr lang="en-US" altLang="zh-CN" sz="4000" b="1">
              <a:solidFill>
                <a:schemeClr val="bg1"/>
              </a:solidFill>
              <a:cs typeface="+mn-ea"/>
              <a:sym typeface="+mn-lt"/>
            </a:endParaRPr>
          </a:p>
        </p:txBody>
      </p:sp>
      <p:sp>
        <p:nvSpPr>
          <p:cNvPr id="44" name="圆角矩形 8"/>
          <p:cNvSpPr/>
          <p:nvPr/>
        </p:nvSpPr>
        <p:spPr>
          <a:xfrm>
            <a:off x="2385151" y="226758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bg1"/>
                </a:solidFill>
                <a:cs typeface="+mn-ea"/>
                <a:sym typeface="+mn-lt"/>
              </a:rPr>
              <a:t>项目简介</a:t>
            </a:r>
            <a:endParaRPr lang="en-US" altLang="zh-CN" sz="3200" b="1" dirty="0">
              <a:solidFill>
                <a:schemeClr val="bg1"/>
              </a:solidFill>
              <a:effectLst>
                <a:outerShdw blurRad="38100" dist="38100" dir="2700000" algn="tl">
                  <a:srgbClr val="000000">
                    <a:alpha val="43137"/>
                  </a:srgbClr>
                </a:outerShdw>
              </a:effectLst>
              <a:cs typeface="+mn-ea"/>
              <a:sym typeface="+mn-lt"/>
            </a:endParaRPr>
          </a:p>
        </p:txBody>
      </p:sp>
      <p:sp>
        <p:nvSpPr>
          <p:cNvPr id="45" name="文本框 44"/>
          <p:cNvSpPr txBox="1"/>
          <p:nvPr/>
        </p:nvSpPr>
        <p:spPr>
          <a:xfrm>
            <a:off x="6550116" y="2162812"/>
            <a:ext cx="819785" cy="706755"/>
          </a:xfrm>
          <a:prstGeom prst="rect">
            <a:avLst/>
          </a:prstGeom>
          <a:noFill/>
        </p:spPr>
        <p:txBody>
          <a:bodyPr wrap="square" rtlCol="0">
            <a:spAutoFit/>
          </a:bodyPr>
          <a:lstStyle/>
          <a:p>
            <a:pPr algn="r"/>
            <a:r>
              <a:rPr lang="en-US" altLang="zh-CN" sz="4000" b="1">
                <a:solidFill>
                  <a:schemeClr val="bg1"/>
                </a:solidFill>
                <a:cs typeface="+mn-ea"/>
                <a:sym typeface="+mn-lt"/>
              </a:rPr>
              <a:t>02</a:t>
            </a:r>
            <a:endParaRPr lang="en-US" altLang="zh-CN" sz="4000" b="1">
              <a:solidFill>
                <a:schemeClr val="bg1"/>
              </a:solidFill>
              <a:cs typeface="+mn-ea"/>
              <a:sym typeface="+mn-lt"/>
            </a:endParaRPr>
          </a:p>
        </p:txBody>
      </p:sp>
      <p:sp>
        <p:nvSpPr>
          <p:cNvPr id="46" name="圆角矩形 10"/>
          <p:cNvSpPr/>
          <p:nvPr/>
        </p:nvSpPr>
        <p:spPr>
          <a:xfrm>
            <a:off x="7547701" y="2259332"/>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r>
              <a:rPr lang="zh-CN" altLang="en-US" sz="3200" b="1" dirty="0">
                <a:solidFill>
                  <a:schemeClr val="bg1"/>
                </a:solidFill>
                <a:cs typeface="+mn-ea"/>
                <a:sym typeface="+mn-lt"/>
              </a:rPr>
              <a:t>创新</a:t>
            </a:r>
            <a:r>
              <a:rPr lang="zh-CN" altLang="en-US" sz="3200" b="1" dirty="0">
                <a:solidFill>
                  <a:schemeClr val="bg1"/>
                </a:solidFill>
                <a:cs typeface="+mn-ea"/>
                <a:sym typeface="+mn-lt"/>
              </a:rPr>
              <a:t>分析</a:t>
            </a:r>
            <a:endParaRPr lang="zh-CN" altLang="en-US" sz="3200" b="1" dirty="0">
              <a:solidFill>
                <a:schemeClr val="bg1"/>
              </a:solidFill>
              <a:cs typeface="+mn-ea"/>
              <a:sym typeface="+mn-lt"/>
            </a:endParaRPr>
          </a:p>
        </p:txBody>
      </p:sp>
      <p:sp>
        <p:nvSpPr>
          <p:cNvPr id="47" name="文本框 46"/>
          <p:cNvSpPr txBox="1"/>
          <p:nvPr/>
        </p:nvSpPr>
        <p:spPr>
          <a:xfrm>
            <a:off x="1417411" y="3498097"/>
            <a:ext cx="819785" cy="706755"/>
          </a:xfrm>
          <a:prstGeom prst="rect">
            <a:avLst/>
          </a:prstGeom>
          <a:noFill/>
        </p:spPr>
        <p:txBody>
          <a:bodyPr wrap="square" rtlCol="0">
            <a:spAutoFit/>
          </a:bodyPr>
          <a:lstStyle/>
          <a:p>
            <a:pPr algn="r"/>
            <a:r>
              <a:rPr lang="en-US" altLang="zh-CN" sz="4000" b="1">
                <a:solidFill>
                  <a:schemeClr val="bg1"/>
                </a:solidFill>
                <a:cs typeface="+mn-ea"/>
                <a:sym typeface="+mn-lt"/>
              </a:rPr>
              <a:t>03</a:t>
            </a:r>
            <a:endParaRPr lang="en-US" altLang="zh-CN" sz="4000" b="1">
              <a:solidFill>
                <a:schemeClr val="bg1"/>
              </a:solidFill>
              <a:cs typeface="+mn-ea"/>
              <a:sym typeface="+mn-lt"/>
            </a:endParaRPr>
          </a:p>
        </p:txBody>
      </p:sp>
      <p:sp>
        <p:nvSpPr>
          <p:cNvPr id="48" name="圆角矩形 12"/>
          <p:cNvSpPr/>
          <p:nvPr/>
        </p:nvSpPr>
        <p:spPr>
          <a:xfrm>
            <a:off x="2385151" y="359461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buClrTx/>
              <a:buSzTx/>
              <a:buFontTx/>
            </a:pPr>
            <a:r>
              <a:rPr lang="zh-CN" altLang="en-US" sz="3200" b="1" dirty="0">
                <a:solidFill>
                  <a:schemeClr val="bg1"/>
                </a:solidFill>
                <a:cs typeface="+mn-ea"/>
                <a:sym typeface="+mn-lt"/>
              </a:rPr>
              <a:t>技术工具</a:t>
            </a:r>
            <a:endParaRPr lang="zh-CN" altLang="en-US" sz="3200" b="1" dirty="0">
              <a:solidFill>
                <a:schemeClr val="bg1"/>
              </a:solidFill>
              <a:cs typeface="+mn-ea"/>
              <a:sym typeface="+mn-lt"/>
            </a:endParaRPr>
          </a:p>
        </p:txBody>
      </p:sp>
      <p:sp>
        <p:nvSpPr>
          <p:cNvPr id="49" name="文本框 48"/>
          <p:cNvSpPr txBox="1"/>
          <p:nvPr/>
        </p:nvSpPr>
        <p:spPr>
          <a:xfrm>
            <a:off x="6550116" y="3498097"/>
            <a:ext cx="819785" cy="706755"/>
          </a:xfrm>
          <a:prstGeom prst="rect">
            <a:avLst/>
          </a:prstGeom>
          <a:noFill/>
        </p:spPr>
        <p:txBody>
          <a:bodyPr wrap="square" rtlCol="0">
            <a:spAutoFit/>
          </a:bodyPr>
          <a:lstStyle/>
          <a:p>
            <a:pPr algn="r"/>
            <a:r>
              <a:rPr lang="en-US" altLang="zh-CN" sz="4000" b="1">
                <a:solidFill>
                  <a:schemeClr val="bg1"/>
                </a:solidFill>
                <a:cs typeface="+mn-ea"/>
                <a:sym typeface="+mn-lt"/>
              </a:rPr>
              <a:t>04</a:t>
            </a:r>
            <a:endParaRPr lang="en-US" altLang="zh-CN" sz="4000" b="1">
              <a:solidFill>
                <a:schemeClr val="bg1"/>
              </a:solidFill>
              <a:cs typeface="+mn-ea"/>
              <a:sym typeface="+mn-lt"/>
            </a:endParaRPr>
          </a:p>
        </p:txBody>
      </p:sp>
      <p:sp>
        <p:nvSpPr>
          <p:cNvPr id="50" name="圆角矩形 32"/>
          <p:cNvSpPr/>
          <p:nvPr/>
        </p:nvSpPr>
        <p:spPr>
          <a:xfrm>
            <a:off x="7547701" y="359461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buClrTx/>
              <a:buSzTx/>
              <a:buFontTx/>
            </a:pPr>
            <a:r>
              <a:rPr lang="zh-CN" altLang="en-US" sz="2000" b="1" dirty="0">
                <a:solidFill>
                  <a:schemeClr val="bg1"/>
                </a:solidFill>
                <a:cs typeface="+mn-ea"/>
                <a:sym typeface="+mn-lt"/>
              </a:rPr>
              <a:t> </a:t>
            </a:r>
            <a:r>
              <a:rPr lang="zh-CN" altLang="en-US" sz="3200" b="1" dirty="0">
                <a:solidFill>
                  <a:schemeClr val="bg1"/>
                </a:solidFill>
                <a:cs typeface="+mn-ea"/>
                <a:sym typeface="+mn-lt"/>
              </a:rPr>
              <a:t>方案设计</a:t>
            </a:r>
            <a:endParaRPr lang="zh-CN" altLang="en-US" sz="3200" b="1" dirty="0">
              <a:solidFill>
                <a:schemeClr val="bg1"/>
              </a:solidFill>
              <a:cs typeface="+mn-ea"/>
              <a:sym typeface="+mn-lt"/>
            </a:endParaRPr>
          </a:p>
        </p:txBody>
      </p:sp>
      <p:sp>
        <p:nvSpPr>
          <p:cNvPr id="51" name="文本框 50"/>
          <p:cNvSpPr txBox="1"/>
          <p:nvPr/>
        </p:nvSpPr>
        <p:spPr>
          <a:xfrm>
            <a:off x="1417411" y="4929902"/>
            <a:ext cx="819785" cy="706755"/>
          </a:xfrm>
          <a:prstGeom prst="rect">
            <a:avLst/>
          </a:prstGeom>
          <a:noFill/>
        </p:spPr>
        <p:txBody>
          <a:bodyPr wrap="square" rtlCol="0">
            <a:spAutoFit/>
          </a:bodyPr>
          <a:lstStyle/>
          <a:p>
            <a:pPr algn="r"/>
            <a:r>
              <a:rPr lang="en-US" altLang="zh-CN" sz="4000" b="1">
                <a:solidFill>
                  <a:schemeClr val="bg1"/>
                </a:solidFill>
                <a:cs typeface="+mn-ea"/>
                <a:sym typeface="+mn-lt"/>
              </a:rPr>
              <a:t>05</a:t>
            </a:r>
            <a:endParaRPr lang="en-US" altLang="zh-CN" sz="4000" b="1">
              <a:solidFill>
                <a:schemeClr val="bg1"/>
              </a:solidFill>
              <a:cs typeface="+mn-ea"/>
              <a:sym typeface="+mn-lt"/>
            </a:endParaRPr>
          </a:p>
        </p:txBody>
      </p:sp>
      <p:sp>
        <p:nvSpPr>
          <p:cNvPr id="52" name="圆角矩形 14"/>
          <p:cNvSpPr/>
          <p:nvPr/>
        </p:nvSpPr>
        <p:spPr>
          <a:xfrm>
            <a:off x="2385151" y="5027057"/>
            <a:ext cx="3180080" cy="513080"/>
          </a:xfrm>
          <a:prstGeom prst="roundRect">
            <a:avLst/>
          </a:prstGeom>
          <a:noFill/>
          <a:ln w="1270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buClrTx/>
              <a:buSzTx/>
              <a:buFontTx/>
            </a:pPr>
            <a:r>
              <a:rPr lang="zh-CN" altLang="en-US" sz="3200" b="1" dirty="0">
                <a:solidFill>
                  <a:schemeClr val="bg1"/>
                </a:solidFill>
                <a:cs typeface="+mn-ea"/>
                <a:sym typeface="+mn-lt"/>
              </a:rPr>
              <a:t>应用场景</a:t>
            </a:r>
            <a:endParaRPr lang="zh-CN" altLang="en-US" sz="3200" b="1" dirty="0">
              <a:solidFill>
                <a:schemeClr val="bg1"/>
              </a:solidFill>
              <a:cs typeface="+mn-ea"/>
              <a:sym typeface="+mn-lt"/>
            </a:endParaRPr>
          </a:p>
        </p:txBody>
      </p:sp>
      <p:grpSp>
        <p:nvGrpSpPr>
          <p:cNvPr id="55" name="组合 54"/>
          <p:cNvGrpSpPr/>
          <p:nvPr/>
        </p:nvGrpSpPr>
        <p:grpSpPr>
          <a:xfrm rot="10800000" flipH="1">
            <a:off x="1139052" y="1823124"/>
            <a:ext cx="10491473" cy="4416109"/>
            <a:chOff x="850264" y="1552754"/>
            <a:chExt cx="10491473" cy="4877076"/>
          </a:xfrm>
        </p:grpSpPr>
        <p:grpSp>
          <p:nvGrpSpPr>
            <p:cNvPr id="56" name="组合 55"/>
            <p:cNvGrpSpPr/>
            <p:nvPr/>
          </p:nvGrpSpPr>
          <p:grpSpPr>
            <a:xfrm>
              <a:off x="850264" y="1552754"/>
              <a:ext cx="10491473" cy="4877076"/>
              <a:chOff x="850264" y="1552754"/>
              <a:chExt cx="10491473" cy="4877076"/>
            </a:xfrm>
          </p:grpSpPr>
          <p:sp>
            <p:nvSpPr>
              <p:cNvPr id="60" name="任意多边形 26"/>
              <p:cNvSpPr/>
              <p:nvPr/>
            </p:nvSpPr>
            <p:spPr>
              <a:xfrm>
                <a:off x="850264" y="1552754"/>
                <a:ext cx="10491473"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cs typeface="+mn-ea"/>
                    <a:sym typeface="+mn-lt"/>
                  </a:rPr>
                  <a:t>选题</a:t>
                </a:r>
                <a:endParaRPr lang="zh-CN" altLang="en-US" b="1" dirty="0">
                  <a:solidFill>
                    <a:schemeClr val="bg1"/>
                  </a:solidFill>
                  <a:cs typeface="+mn-ea"/>
                  <a:sym typeface="+mn-lt"/>
                </a:endParaRPr>
              </a:p>
            </p:txBody>
          </p:sp>
          <p:grpSp>
            <p:nvGrpSpPr>
              <p:cNvPr id="61" name="组合 60"/>
              <p:cNvGrpSpPr/>
              <p:nvPr/>
            </p:nvGrpSpPr>
            <p:grpSpPr>
              <a:xfrm flipH="1">
                <a:off x="8703444" y="1553441"/>
                <a:ext cx="1573211" cy="303301"/>
                <a:chOff x="8522049" y="1552754"/>
                <a:chExt cx="1547284" cy="303301"/>
              </a:xfrm>
            </p:grpSpPr>
            <p:sp>
              <p:nvSpPr>
                <p:cNvPr id="62" name="平行四边形 61"/>
                <p:cNvSpPr/>
                <p:nvPr/>
              </p:nvSpPr>
              <p:spPr>
                <a:xfrm>
                  <a:off x="9478425"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3" name="平行四边形 62"/>
                <p:cNvSpPr/>
                <p:nvPr/>
              </p:nvSpPr>
              <p:spPr>
                <a:xfrm>
                  <a:off x="9006937"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4" name="平行四边形 63"/>
                <p:cNvSpPr/>
                <p:nvPr/>
              </p:nvSpPr>
              <p:spPr>
                <a:xfrm>
                  <a:off x="8522049" y="1552754"/>
                  <a:ext cx="590908" cy="303301"/>
                </a:xfrm>
                <a:prstGeom prst="parallelogram">
                  <a:avLst>
                    <a:gd name="adj" fmla="val 8780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grpSp>
        <p:sp>
          <p:nvSpPr>
            <p:cNvPr id="57" name="平行四边形 56"/>
            <p:cNvSpPr/>
            <p:nvPr/>
          </p:nvSpPr>
          <p:spPr>
            <a:xfrm>
              <a:off x="1376073" y="1554130"/>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58" name="平行四边形 57"/>
            <p:cNvSpPr/>
            <p:nvPr/>
          </p:nvSpPr>
          <p:spPr>
            <a:xfrm>
              <a:off x="1860961" y="1555506"/>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59" name="平行四边形 58"/>
            <p:cNvSpPr/>
            <p:nvPr/>
          </p:nvSpPr>
          <p:spPr>
            <a:xfrm>
              <a:off x="2332449" y="1554130"/>
              <a:ext cx="590908" cy="301925"/>
            </a:xfrm>
            <a:prstGeom prst="parallelogram">
              <a:avLst>
                <a:gd name="adj" fmla="val 878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grpSp>
        <p:nvGrpSpPr>
          <p:cNvPr id="65" name="组合 64"/>
          <p:cNvGrpSpPr/>
          <p:nvPr/>
        </p:nvGrpSpPr>
        <p:grpSpPr>
          <a:xfrm>
            <a:off x="1859463" y="1204670"/>
            <a:ext cx="4598035" cy="262255"/>
            <a:chOff x="611" y="1760"/>
            <a:chExt cx="7241" cy="413"/>
          </a:xfrm>
          <a:solidFill>
            <a:schemeClr val="bg1"/>
          </a:solidFill>
        </p:grpSpPr>
        <p:sp>
          <p:nvSpPr>
            <p:cNvPr id="66" name="矩形 65"/>
            <p:cNvSpPr/>
            <p:nvPr/>
          </p:nvSpPr>
          <p:spPr>
            <a:xfrm>
              <a:off x="5477" y="1760"/>
              <a:ext cx="2059" cy="1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7" name="平行四边形 66"/>
            <p:cNvSpPr/>
            <p:nvPr/>
          </p:nvSpPr>
          <p:spPr>
            <a:xfrm>
              <a:off x="611" y="1996"/>
              <a:ext cx="5169" cy="72"/>
            </a:xfrm>
            <a:prstGeom prst="parallelogram">
              <a:avLst>
                <a:gd name="adj" fmla="val 31755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8" name="椭圆 67"/>
            <p:cNvSpPr/>
            <p:nvPr/>
          </p:nvSpPr>
          <p:spPr>
            <a:xfrm>
              <a:off x="6279"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9" name="椭圆 68"/>
            <p:cNvSpPr/>
            <p:nvPr/>
          </p:nvSpPr>
          <p:spPr>
            <a:xfrm>
              <a:off x="6548"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70" name="椭圆 69"/>
            <p:cNvSpPr/>
            <p:nvPr/>
          </p:nvSpPr>
          <p:spPr>
            <a:xfrm>
              <a:off x="6820"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71" name="椭圆 70"/>
            <p:cNvSpPr/>
            <p:nvPr/>
          </p:nvSpPr>
          <p:spPr>
            <a:xfrm>
              <a:off x="7428" y="1976"/>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cxnSp>
          <p:nvCxnSpPr>
            <p:cNvPr id="72" name="直接连接符 71"/>
            <p:cNvCxnSpPr/>
            <p:nvPr/>
          </p:nvCxnSpPr>
          <p:spPr>
            <a:xfrm>
              <a:off x="3094" y="2173"/>
              <a:ext cx="4759" cy="0"/>
            </a:xfrm>
            <a:prstGeom prst="line">
              <a:avLst/>
            </a:prstGeom>
            <a:grpFill/>
            <a:ln>
              <a:solidFill>
                <a:schemeClr val="bg1"/>
              </a:solidFill>
              <a:prstDash val="sysDash"/>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4745365" y="360588"/>
            <a:ext cx="6589429" cy="1106421"/>
            <a:chOff x="-2299945" y="1094823"/>
            <a:chExt cx="7139051" cy="4638977"/>
          </a:xfrm>
        </p:grpSpPr>
        <p:sp>
          <p:nvSpPr>
            <p:cNvPr id="40" name="Text Box 5"/>
            <p:cNvSpPr txBox="1">
              <a:spLocks noChangeArrowheads="1"/>
            </p:cNvSpPr>
            <p:nvPr/>
          </p:nvSpPr>
          <p:spPr bwMode="auto">
            <a:xfrm>
              <a:off x="-2299945" y="1094823"/>
              <a:ext cx="1760418" cy="3871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5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cs typeface="+mn-ea"/>
                  <a:sym typeface="+mn-lt"/>
                </a:rPr>
                <a:t>目录</a:t>
              </a:r>
              <a:endParaRPr kumimoji="0" lang="zh-CN" altLang="en-US" sz="5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cs typeface="+mn-ea"/>
                <a:sym typeface="+mn-lt"/>
              </a:endParaRPr>
            </a:p>
          </p:txBody>
        </p:sp>
        <p:sp>
          <p:nvSpPr>
            <p:cNvPr id="35" name="半闭框 34"/>
            <p:cNvSpPr/>
            <p:nvPr/>
          </p:nvSpPr>
          <p:spPr>
            <a:xfrm>
              <a:off x="1311278" y="1125360"/>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36" name="半闭框 35"/>
            <p:cNvSpPr/>
            <p:nvPr/>
          </p:nvSpPr>
          <p:spPr>
            <a:xfrm flipH="1">
              <a:off x="4499109" y="1125360"/>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37" name="半闭框 36"/>
            <p:cNvSpPr/>
            <p:nvPr/>
          </p:nvSpPr>
          <p:spPr>
            <a:xfrm flipV="1">
              <a:off x="1311278" y="5393803"/>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38" name="半闭框 37"/>
            <p:cNvSpPr/>
            <p:nvPr/>
          </p:nvSpPr>
          <p:spPr>
            <a:xfrm flipH="1" flipV="1">
              <a:off x="4499109" y="5393803"/>
              <a:ext cx="339997" cy="339997"/>
            </a:xfrm>
            <a:prstGeom prst="halfFrame">
              <a:avLst>
                <a:gd name="adj1" fmla="val 22127"/>
                <a:gd name="adj2" fmla="val 20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grpSp>
      <p:sp>
        <p:nvSpPr>
          <p:cNvPr id="144" name="文本框 143"/>
          <p:cNvSpPr txBox="1"/>
          <p:nvPr/>
        </p:nvSpPr>
        <p:spPr>
          <a:xfrm>
            <a:off x="8790107" y="140834"/>
            <a:ext cx="2186817" cy="1569660"/>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2025</a:t>
            </a:r>
            <a:endParaRPr lang="zh-CN" altLang="en-US" dirty="0">
              <a:sym typeface="+mn-lt"/>
            </a:endParaRPr>
          </a:p>
        </p:txBody>
      </p:sp>
      <p:sp>
        <p:nvSpPr>
          <p:cNvPr id="145" name="TextBox 4"/>
          <p:cNvSpPr txBox="1"/>
          <p:nvPr/>
        </p:nvSpPr>
        <p:spPr>
          <a:xfrm>
            <a:off x="0" y="5"/>
            <a:ext cx="604867" cy="12715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cs typeface="+mn-ea"/>
                <a:sym typeface="+mn-lt"/>
              </a:rPr>
              <a:t>行业</a:t>
            </a:r>
            <a:r>
              <a:rPr lang="en-US" altLang="zh-CN" sz="135">
                <a:solidFill>
                  <a:schemeClr val="tx1">
                    <a:alpha val="0"/>
                  </a:schemeClr>
                </a:solidFill>
                <a:cs typeface="+mn-ea"/>
                <a:sym typeface="+mn-lt"/>
              </a:rPr>
              <a:t>PPT</a:t>
            </a:r>
            <a:r>
              <a:rPr lang="zh-CN" altLang="en-US" sz="135">
                <a:solidFill>
                  <a:schemeClr val="tx1">
                    <a:alpha val="0"/>
                  </a:schemeClr>
                </a:solidFill>
                <a:cs typeface="+mn-ea"/>
                <a:sym typeface="+mn-lt"/>
              </a:rPr>
              <a:t>模板</a:t>
            </a:r>
            <a:r>
              <a:rPr lang="en-US" altLang="zh-CN" sz="135">
                <a:solidFill>
                  <a:schemeClr val="tx1">
                    <a:alpha val="0"/>
                  </a:schemeClr>
                </a:solidFill>
                <a:cs typeface="+mn-ea"/>
                <a:sym typeface="+mn-lt"/>
              </a:rPr>
              <a:t>http://www.1ppt.com/hangye/</a:t>
            </a:r>
            <a:endParaRPr lang="en-US" altLang="zh-CN" sz="135">
              <a:solidFill>
                <a:schemeClr val="tx1">
                  <a:alpha val="0"/>
                </a:schemeClr>
              </a:solidFill>
              <a:cs typeface="+mn-ea"/>
              <a:sym typeface="+mn-lt"/>
            </a:endParaRPr>
          </a:p>
        </p:txBody>
      </p:sp>
      <p:sp>
        <p:nvSpPr>
          <p:cNvPr id="2" name="文本框 1"/>
          <p:cNvSpPr txBox="1"/>
          <p:nvPr/>
        </p:nvSpPr>
        <p:spPr>
          <a:xfrm>
            <a:off x="8688070" y="2336800"/>
            <a:ext cx="309880" cy="368300"/>
          </a:xfrm>
          <a:prstGeom prst="rect">
            <a:avLst/>
          </a:prstGeom>
          <a:noFill/>
        </p:spPr>
        <p:txBody>
          <a:bodyPr wrap="none" rtlCol="0">
            <a:spAutoFit/>
          </a:bodyPr>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750" fill="hold"/>
                                        <p:tgtEl>
                                          <p:spTgt spid="33"/>
                                        </p:tgtEl>
                                        <p:attrNameLst>
                                          <p:attrName>ppt_x</p:attrName>
                                        </p:attrNameLst>
                                      </p:cBhvr>
                                      <p:tavLst>
                                        <p:tav tm="0">
                                          <p:val>
                                            <p:strVal val="0-#ppt_w/2"/>
                                          </p:val>
                                        </p:tav>
                                        <p:tav tm="100000">
                                          <p:val>
                                            <p:strVal val="#ppt_x"/>
                                          </p:val>
                                        </p:tav>
                                      </p:tavLst>
                                    </p:anim>
                                    <p:anim calcmode="lin" valueType="num">
                                      <p:cBhvr additive="base">
                                        <p:cTn id="8" dur="750" fill="hold"/>
                                        <p:tgtEl>
                                          <p:spTgt spid="3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9" presetClass="entr" presetSubtype="0" fill="hold" nodeType="after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p:cTn id="12" dur="500" fill="hold"/>
                                        <p:tgtEl>
                                          <p:spTgt spid="65"/>
                                        </p:tgtEl>
                                        <p:attrNameLst>
                                          <p:attrName>ppt_x</p:attrName>
                                        </p:attrNameLst>
                                      </p:cBhvr>
                                      <p:tavLst>
                                        <p:tav tm="0">
                                          <p:val>
                                            <p:strVal val="#ppt_x-.2"/>
                                          </p:val>
                                        </p:tav>
                                        <p:tav tm="100000">
                                          <p:val>
                                            <p:strVal val="#ppt_x"/>
                                          </p:val>
                                        </p:tav>
                                      </p:tavLst>
                                    </p:anim>
                                    <p:anim calcmode="lin" valueType="num">
                                      <p:cBhvr>
                                        <p:cTn id="13" dur="500" fill="hold"/>
                                        <p:tgtEl>
                                          <p:spTgt spid="65"/>
                                        </p:tgtEl>
                                        <p:attrNameLst>
                                          <p:attrName>ppt_y</p:attrName>
                                        </p:attrNameLst>
                                      </p:cBhvr>
                                      <p:tavLst>
                                        <p:tav tm="0">
                                          <p:val>
                                            <p:strVal val="#ppt_y"/>
                                          </p:val>
                                        </p:tav>
                                        <p:tav tm="100000">
                                          <p:val>
                                            <p:strVal val="#ppt_y"/>
                                          </p:val>
                                        </p:tav>
                                      </p:tavLst>
                                    </p:anim>
                                    <p:animEffect transition="in" filter="wipe(right)" prLst="gradientSize: 0.1">
                                      <p:cBhvr>
                                        <p:cTn id="14" dur="500"/>
                                        <p:tgtEl>
                                          <p:spTgt spid="65"/>
                                        </p:tgtEl>
                                      </p:cBhvr>
                                    </p:animEffect>
                                  </p:childTnLst>
                                </p:cTn>
                              </p:par>
                            </p:childTnLst>
                          </p:cTn>
                        </p:par>
                        <p:par>
                          <p:cTn id="15" fill="hold">
                            <p:stCondLst>
                              <p:cond delay="1500"/>
                            </p:stCondLst>
                            <p:childTnLst>
                              <p:par>
                                <p:cTn id="16" presetID="20" presetClass="entr" presetSubtype="0" fill="hold" nodeType="after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wedge">
                                      <p:cBhvr>
                                        <p:cTn id="18" dur="500"/>
                                        <p:tgtEl>
                                          <p:spTgt spid="55"/>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43"/>
                                        </p:tgtEl>
                                        <p:attrNameLst>
                                          <p:attrName>style.visibility</p:attrName>
                                        </p:attrNameLst>
                                      </p:cBhvr>
                                      <p:to>
                                        <p:strVal val="visible"/>
                                      </p:to>
                                    </p:set>
                                    <p:anim calcmode="lin" valueType="num">
                                      <p:cBhvr>
                                        <p:cTn id="22" dur="500" fill="hold"/>
                                        <p:tgtEl>
                                          <p:spTgt spid="43"/>
                                        </p:tgtEl>
                                        <p:attrNameLst>
                                          <p:attrName>ppt_w</p:attrName>
                                        </p:attrNameLst>
                                      </p:cBhvr>
                                      <p:tavLst>
                                        <p:tav tm="0">
                                          <p:val>
                                            <p:fltVal val="0"/>
                                          </p:val>
                                        </p:tav>
                                        <p:tav tm="100000">
                                          <p:val>
                                            <p:strVal val="#ppt_w"/>
                                          </p:val>
                                        </p:tav>
                                      </p:tavLst>
                                    </p:anim>
                                    <p:anim calcmode="lin" valueType="num">
                                      <p:cBhvr>
                                        <p:cTn id="23" dur="500" fill="hold"/>
                                        <p:tgtEl>
                                          <p:spTgt spid="43"/>
                                        </p:tgtEl>
                                        <p:attrNameLst>
                                          <p:attrName>ppt_h</p:attrName>
                                        </p:attrNameLst>
                                      </p:cBhvr>
                                      <p:tavLst>
                                        <p:tav tm="0">
                                          <p:val>
                                            <p:fltVal val="0"/>
                                          </p:val>
                                        </p:tav>
                                        <p:tav tm="100000">
                                          <p:val>
                                            <p:strVal val="#ppt_h"/>
                                          </p:val>
                                        </p:tav>
                                      </p:tavLst>
                                    </p:anim>
                                    <p:animEffect transition="in" filter="fade">
                                      <p:cBhvr>
                                        <p:cTn id="24" dur="500"/>
                                        <p:tgtEl>
                                          <p:spTgt spid="43"/>
                                        </p:tgtEl>
                                      </p:cBhvr>
                                    </p:animEffect>
                                  </p:childTnLst>
                                </p:cTn>
                              </p:par>
                            </p:childTnLst>
                          </p:cTn>
                        </p:par>
                        <p:par>
                          <p:cTn id="25" fill="hold">
                            <p:stCondLst>
                              <p:cond delay="2500"/>
                            </p:stCondLst>
                            <p:childTnLst>
                              <p:par>
                                <p:cTn id="26" presetID="29" presetClass="entr" presetSubtype="0" fill="hold" grpId="0" nodeType="after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p:cTn id="28" dur="500" fill="hold"/>
                                        <p:tgtEl>
                                          <p:spTgt spid="44"/>
                                        </p:tgtEl>
                                        <p:attrNameLst>
                                          <p:attrName>ppt_x</p:attrName>
                                        </p:attrNameLst>
                                      </p:cBhvr>
                                      <p:tavLst>
                                        <p:tav tm="0">
                                          <p:val>
                                            <p:strVal val="#ppt_x-.2"/>
                                          </p:val>
                                        </p:tav>
                                        <p:tav tm="100000">
                                          <p:val>
                                            <p:strVal val="#ppt_x"/>
                                          </p:val>
                                        </p:tav>
                                      </p:tavLst>
                                    </p:anim>
                                    <p:anim calcmode="lin" valueType="num">
                                      <p:cBhvr>
                                        <p:cTn id="29" dur="500" fill="hold"/>
                                        <p:tgtEl>
                                          <p:spTgt spid="44"/>
                                        </p:tgtEl>
                                        <p:attrNameLst>
                                          <p:attrName>ppt_y</p:attrName>
                                        </p:attrNameLst>
                                      </p:cBhvr>
                                      <p:tavLst>
                                        <p:tav tm="0">
                                          <p:val>
                                            <p:strVal val="#ppt_y"/>
                                          </p:val>
                                        </p:tav>
                                        <p:tav tm="100000">
                                          <p:val>
                                            <p:strVal val="#ppt_y"/>
                                          </p:val>
                                        </p:tav>
                                      </p:tavLst>
                                    </p:anim>
                                    <p:animEffect transition="in" filter="wipe(right)" prLst="gradientSize: 0.1">
                                      <p:cBhvr>
                                        <p:cTn id="30" dur="500"/>
                                        <p:tgtEl>
                                          <p:spTgt spid="44"/>
                                        </p:tgtEl>
                                      </p:cBhvr>
                                    </p:animEffect>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500" fill="hold"/>
                                        <p:tgtEl>
                                          <p:spTgt spid="45"/>
                                        </p:tgtEl>
                                        <p:attrNameLst>
                                          <p:attrName>ppt_w</p:attrName>
                                        </p:attrNameLst>
                                      </p:cBhvr>
                                      <p:tavLst>
                                        <p:tav tm="0">
                                          <p:val>
                                            <p:fltVal val="0"/>
                                          </p:val>
                                        </p:tav>
                                        <p:tav tm="100000">
                                          <p:val>
                                            <p:strVal val="#ppt_w"/>
                                          </p:val>
                                        </p:tav>
                                      </p:tavLst>
                                    </p:anim>
                                    <p:anim calcmode="lin" valueType="num">
                                      <p:cBhvr>
                                        <p:cTn id="35" dur="500" fill="hold"/>
                                        <p:tgtEl>
                                          <p:spTgt spid="45"/>
                                        </p:tgtEl>
                                        <p:attrNameLst>
                                          <p:attrName>ppt_h</p:attrName>
                                        </p:attrNameLst>
                                      </p:cBhvr>
                                      <p:tavLst>
                                        <p:tav tm="0">
                                          <p:val>
                                            <p:fltVal val="0"/>
                                          </p:val>
                                        </p:tav>
                                        <p:tav tm="100000">
                                          <p:val>
                                            <p:strVal val="#ppt_h"/>
                                          </p:val>
                                        </p:tav>
                                      </p:tavLst>
                                    </p:anim>
                                    <p:animEffect transition="in" filter="fade">
                                      <p:cBhvr>
                                        <p:cTn id="36" dur="500"/>
                                        <p:tgtEl>
                                          <p:spTgt spid="45"/>
                                        </p:tgtEl>
                                      </p:cBhvr>
                                    </p:animEffect>
                                  </p:childTnLst>
                                </p:cTn>
                              </p:par>
                            </p:childTnLst>
                          </p:cTn>
                        </p:par>
                        <p:par>
                          <p:cTn id="37" fill="hold">
                            <p:stCondLst>
                              <p:cond delay="3500"/>
                            </p:stCondLst>
                            <p:childTnLst>
                              <p:par>
                                <p:cTn id="38" presetID="29" presetClass="entr" presetSubtype="0" fill="hold" grpId="0" nodeType="afterEffect">
                                  <p:stCondLst>
                                    <p:cond delay="0"/>
                                  </p:stCondLst>
                                  <p:childTnLst>
                                    <p:set>
                                      <p:cBhvr>
                                        <p:cTn id="39" dur="1" fill="hold">
                                          <p:stCondLst>
                                            <p:cond delay="0"/>
                                          </p:stCondLst>
                                        </p:cTn>
                                        <p:tgtEl>
                                          <p:spTgt spid="46"/>
                                        </p:tgtEl>
                                        <p:attrNameLst>
                                          <p:attrName>style.visibility</p:attrName>
                                        </p:attrNameLst>
                                      </p:cBhvr>
                                      <p:to>
                                        <p:strVal val="visible"/>
                                      </p:to>
                                    </p:set>
                                    <p:anim calcmode="lin" valueType="num">
                                      <p:cBhvr>
                                        <p:cTn id="40" dur="500" fill="hold"/>
                                        <p:tgtEl>
                                          <p:spTgt spid="46"/>
                                        </p:tgtEl>
                                        <p:attrNameLst>
                                          <p:attrName>ppt_x</p:attrName>
                                        </p:attrNameLst>
                                      </p:cBhvr>
                                      <p:tavLst>
                                        <p:tav tm="0">
                                          <p:val>
                                            <p:strVal val="#ppt_x-.2"/>
                                          </p:val>
                                        </p:tav>
                                        <p:tav tm="100000">
                                          <p:val>
                                            <p:strVal val="#ppt_x"/>
                                          </p:val>
                                        </p:tav>
                                      </p:tavLst>
                                    </p:anim>
                                    <p:anim calcmode="lin" valueType="num">
                                      <p:cBhvr>
                                        <p:cTn id="41" dur="500" fill="hold"/>
                                        <p:tgtEl>
                                          <p:spTgt spid="46"/>
                                        </p:tgtEl>
                                        <p:attrNameLst>
                                          <p:attrName>ppt_y</p:attrName>
                                        </p:attrNameLst>
                                      </p:cBhvr>
                                      <p:tavLst>
                                        <p:tav tm="0">
                                          <p:val>
                                            <p:strVal val="#ppt_y"/>
                                          </p:val>
                                        </p:tav>
                                        <p:tav tm="100000">
                                          <p:val>
                                            <p:strVal val="#ppt_y"/>
                                          </p:val>
                                        </p:tav>
                                      </p:tavLst>
                                    </p:anim>
                                    <p:animEffect transition="in" filter="wipe(right)" prLst="gradientSize: 0.1">
                                      <p:cBhvr>
                                        <p:cTn id="42" dur="500"/>
                                        <p:tgtEl>
                                          <p:spTgt spid="46"/>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500" fill="hold"/>
                                        <p:tgtEl>
                                          <p:spTgt spid="47"/>
                                        </p:tgtEl>
                                        <p:attrNameLst>
                                          <p:attrName>ppt_w</p:attrName>
                                        </p:attrNameLst>
                                      </p:cBhvr>
                                      <p:tavLst>
                                        <p:tav tm="0">
                                          <p:val>
                                            <p:fltVal val="0"/>
                                          </p:val>
                                        </p:tav>
                                        <p:tav tm="100000">
                                          <p:val>
                                            <p:strVal val="#ppt_w"/>
                                          </p:val>
                                        </p:tav>
                                      </p:tavLst>
                                    </p:anim>
                                    <p:anim calcmode="lin" valueType="num">
                                      <p:cBhvr>
                                        <p:cTn id="47" dur="500" fill="hold"/>
                                        <p:tgtEl>
                                          <p:spTgt spid="47"/>
                                        </p:tgtEl>
                                        <p:attrNameLst>
                                          <p:attrName>ppt_h</p:attrName>
                                        </p:attrNameLst>
                                      </p:cBhvr>
                                      <p:tavLst>
                                        <p:tav tm="0">
                                          <p:val>
                                            <p:fltVal val="0"/>
                                          </p:val>
                                        </p:tav>
                                        <p:tav tm="100000">
                                          <p:val>
                                            <p:strVal val="#ppt_h"/>
                                          </p:val>
                                        </p:tav>
                                      </p:tavLst>
                                    </p:anim>
                                    <p:animEffect transition="in" filter="fade">
                                      <p:cBhvr>
                                        <p:cTn id="48" dur="500"/>
                                        <p:tgtEl>
                                          <p:spTgt spid="47"/>
                                        </p:tgtEl>
                                      </p:cBhvr>
                                    </p:animEffect>
                                  </p:childTnLst>
                                </p:cTn>
                              </p:par>
                            </p:childTnLst>
                          </p:cTn>
                        </p:par>
                        <p:par>
                          <p:cTn id="49" fill="hold">
                            <p:stCondLst>
                              <p:cond delay="4500"/>
                            </p:stCondLst>
                            <p:childTnLst>
                              <p:par>
                                <p:cTn id="50" presetID="29" presetClass="entr" presetSubtype="0" fill="hold" grpId="0" nodeType="afterEffect">
                                  <p:stCondLst>
                                    <p:cond delay="0"/>
                                  </p:stCondLst>
                                  <p:childTnLst>
                                    <p:set>
                                      <p:cBhvr>
                                        <p:cTn id="51" dur="1" fill="hold">
                                          <p:stCondLst>
                                            <p:cond delay="0"/>
                                          </p:stCondLst>
                                        </p:cTn>
                                        <p:tgtEl>
                                          <p:spTgt spid="48"/>
                                        </p:tgtEl>
                                        <p:attrNameLst>
                                          <p:attrName>style.visibility</p:attrName>
                                        </p:attrNameLst>
                                      </p:cBhvr>
                                      <p:to>
                                        <p:strVal val="visible"/>
                                      </p:to>
                                    </p:set>
                                    <p:anim calcmode="lin" valueType="num">
                                      <p:cBhvr>
                                        <p:cTn id="52" dur="500" fill="hold"/>
                                        <p:tgtEl>
                                          <p:spTgt spid="48"/>
                                        </p:tgtEl>
                                        <p:attrNameLst>
                                          <p:attrName>ppt_x</p:attrName>
                                        </p:attrNameLst>
                                      </p:cBhvr>
                                      <p:tavLst>
                                        <p:tav tm="0">
                                          <p:val>
                                            <p:strVal val="#ppt_x-.2"/>
                                          </p:val>
                                        </p:tav>
                                        <p:tav tm="100000">
                                          <p:val>
                                            <p:strVal val="#ppt_x"/>
                                          </p:val>
                                        </p:tav>
                                      </p:tavLst>
                                    </p:anim>
                                    <p:anim calcmode="lin" valueType="num">
                                      <p:cBhvr>
                                        <p:cTn id="53" dur="500" fill="hold"/>
                                        <p:tgtEl>
                                          <p:spTgt spid="48"/>
                                        </p:tgtEl>
                                        <p:attrNameLst>
                                          <p:attrName>ppt_y</p:attrName>
                                        </p:attrNameLst>
                                      </p:cBhvr>
                                      <p:tavLst>
                                        <p:tav tm="0">
                                          <p:val>
                                            <p:strVal val="#ppt_y"/>
                                          </p:val>
                                        </p:tav>
                                        <p:tav tm="100000">
                                          <p:val>
                                            <p:strVal val="#ppt_y"/>
                                          </p:val>
                                        </p:tav>
                                      </p:tavLst>
                                    </p:anim>
                                    <p:animEffect transition="in" filter="wipe(right)" prLst="gradientSize: 0.1">
                                      <p:cBhvr>
                                        <p:cTn id="54" dur="500"/>
                                        <p:tgtEl>
                                          <p:spTgt spid="48"/>
                                        </p:tgtEl>
                                      </p:cBhvr>
                                    </p:animEffect>
                                  </p:childTnLst>
                                </p:cTn>
                              </p:par>
                            </p:childTnLst>
                          </p:cTn>
                        </p:par>
                        <p:par>
                          <p:cTn id="55" fill="hold">
                            <p:stCondLst>
                              <p:cond delay="5000"/>
                            </p:stCondLst>
                            <p:childTnLst>
                              <p:par>
                                <p:cTn id="56" presetID="53" presetClass="entr" presetSubtype="16" fill="hold" grpId="0" nodeType="afterEffect">
                                  <p:stCondLst>
                                    <p:cond delay="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Effect transition="in" filter="fade">
                                      <p:cBhvr>
                                        <p:cTn id="60" dur="500"/>
                                        <p:tgtEl>
                                          <p:spTgt spid="49"/>
                                        </p:tgtEl>
                                      </p:cBhvr>
                                    </p:animEffect>
                                  </p:childTnLst>
                                </p:cTn>
                              </p:par>
                            </p:childTnLst>
                          </p:cTn>
                        </p:par>
                        <p:par>
                          <p:cTn id="61" fill="hold">
                            <p:stCondLst>
                              <p:cond delay="5500"/>
                            </p:stCondLst>
                            <p:childTnLst>
                              <p:par>
                                <p:cTn id="62" presetID="29" presetClass="entr" presetSubtype="0" fill="hold" grpId="0" nodeType="afterEffect">
                                  <p:stCondLst>
                                    <p:cond delay="0"/>
                                  </p:stCondLst>
                                  <p:childTnLst>
                                    <p:set>
                                      <p:cBhvr>
                                        <p:cTn id="63" dur="1" fill="hold">
                                          <p:stCondLst>
                                            <p:cond delay="0"/>
                                          </p:stCondLst>
                                        </p:cTn>
                                        <p:tgtEl>
                                          <p:spTgt spid="50"/>
                                        </p:tgtEl>
                                        <p:attrNameLst>
                                          <p:attrName>style.visibility</p:attrName>
                                        </p:attrNameLst>
                                      </p:cBhvr>
                                      <p:to>
                                        <p:strVal val="visible"/>
                                      </p:to>
                                    </p:set>
                                    <p:anim calcmode="lin" valueType="num">
                                      <p:cBhvr>
                                        <p:cTn id="64" dur="500" fill="hold"/>
                                        <p:tgtEl>
                                          <p:spTgt spid="50"/>
                                        </p:tgtEl>
                                        <p:attrNameLst>
                                          <p:attrName>ppt_x</p:attrName>
                                        </p:attrNameLst>
                                      </p:cBhvr>
                                      <p:tavLst>
                                        <p:tav tm="0">
                                          <p:val>
                                            <p:strVal val="#ppt_x-.2"/>
                                          </p:val>
                                        </p:tav>
                                        <p:tav tm="100000">
                                          <p:val>
                                            <p:strVal val="#ppt_x"/>
                                          </p:val>
                                        </p:tav>
                                      </p:tavLst>
                                    </p:anim>
                                    <p:anim calcmode="lin" valueType="num">
                                      <p:cBhvr>
                                        <p:cTn id="65" dur="500" fill="hold"/>
                                        <p:tgtEl>
                                          <p:spTgt spid="50"/>
                                        </p:tgtEl>
                                        <p:attrNameLst>
                                          <p:attrName>ppt_y</p:attrName>
                                        </p:attrNameLst>
                                      </p:cBhvr>
                                      <p:tavLst>
                                        <p:tav tm="0">
                                          <p:val>
                                            <p:strVal val="#ppt_y"/>
                                          </p:val>
                                        </p:tav>
                                        <p:tav tm="100000">
                                          <p:val>
                                            <p:strVal val="#ppt_y"/>
                                          </p:val>
                                        </p:tav>
                                      </p:tavLst>
                                    </p:anim>
                                    <p:animEffect transition="in" filter="wipe(right)" prLst="gradientSize: 0.1">
                                      <p:cBhvr>
                                        <p:cTn id="66" dur="500"/>
                                        <p:tgtEl>
                                          <p:spTgt spid="50"/>
                                        </p:tgtEl>
                                      </p:cBhvr>
                                    </p:animEffect>
                                  </p:childTnLst>
                                </p:cTn>
                              </p:par>
                            </p:childTnLst>
                          </p:cTn>
                        </p:par>
                        <p:par>
                          <p:cTn id="67" fill="hold">
                            <p:stCondLst>
                              <p:cond delay="6000"/>
                            </p:stCondLst>
                            <p:childTnLst>
                              <p:par>
                                <p:cTn id="68" presetID="53" presetClass="entr" presetSubtype="16" fill="hold" grpId="0" nodeType="afterEffect">
                                  <p:stCondLst>
                                    <p:cond delay="0"/>
                                  </p:stCondLst>
                                  <p:childTnLst>
                                    <p:set>
                                      <p:cBhvr>
                                        <p:cTn id="69" dur="1" fill="hold">
                                          <p:stCondLst>
                                            <p:cond delay="0"/>
                                          </p:stCondLst>
                                        </p:cTn>
                                        <p:tgtEl>
                                          <p:spTgt spid="51"/>
                                        </p:tgtEl>
                                        <p:attrNameLst>
                                          <p:attrName>style.visibility</p:attrName>
                                        </p:attrNameLst>
                                      </p:cBhvr>
                                      <p:to>
                                        <p:strVal val="visible"/>
                                      </p:to>
                                    </p:set>
                                    <p:anim calcmode="lin" valueType="num">
                                      <p:cBhvr>
                                        <p:cTn id="70" dur="500" fill="hold"/>
                                        <p:tgtEl>
                                          <p:spTgt spid="51"/>
                                        </p:tgtEl>
                                        <p:attrNameLst>
                                          <p:attrName>ppt_w</p:attrName>
                                        </p:attrNameLst>
                                      </p:cBhvr>
                                      <p:tavLst>
                                        <p:tav tm="0">
                                          <p:val>
                                            <p:fltVal val="0"/>
                                          </p:val>
                                        </p:tav>
                                        <p:tav tm="100000">
                                          <p:val>
                                            <p:strVal val="#ppt_w"/>
                                          </p:val>
                                        </p:tav>
                                      </p:tavLst>
                                    </p:anim>
                                    <p:anim calcmode="lin" valueType="num">
                                      <p:cBhvr>
                                        <p:cTn id="71" dur="500" fill="hold"/>
                                        <p:tgtEl>
                                          <p:spTgt spid="51"/>
                                        </p:tgtEl>
                                        <p:attrNameLst>
                                          <p:attrName>ppt_h</p:attrName>
                                        </p:attrNameLst>
                                      </p:cBhvr>
                                      <p:tavLst>
                                        <p:tav tm="0">
                                          <p:val>
                                            <p:fltVal val="0"/>
                                          </p:val>
                                        </p:tav>
                                        <p:tav tm="100000">
                                          <p:val>
                                            <p:strVal val="#ppt_h"/>
                                          </p:val>
                                        </p:tav>
                                      </p:tavLst>
                                    </p:anim>
                                    <p:animEffect transition="in" filter="fade">
                                      <p:cBhvr>
                                        <p:cTn id="72" dur="500"/>
                                        <p:tgtEl>
                                          <p:spTgt spid="51"/>
                                        </p:tgtEl>
                                      </p:cBhvr>
                                    </p:animEffect>
                                  </p:childTnLst>
                                </p:cTn>
                              </p:par>
                            </p:childTnLst>
                          </p:cTn>
                        </p:par>
                        <p:par>
                          <p:cTn id="73" fill="hold">
                            <p:stCondLst>
                              <p:cond delay="6500"/>
                            </p:stCondLst>
                            <p:childTnLst>
                              <p:par>
                                <p:cTn id="74" presetID="29" presetClass="entr" presetSubtype="0" fill="hold" grpId="0" nodeType="after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p:cTn id="76" dur="500" fill="hold"/>
                                        <p:tgtEl>
                                          <p:spTgt spid="52"/>
                                        </p:tgtEl>
                                        <p:attrNameLst>
                                          <p:attrName>ppt_x</p:attrName>
                                        </p:attrNameLst>
                                      </p:cBhvr>
                                      <p:tavLst>
                                        <p:tav tm="0">
                                          <p:val>
                                            <p:strVal val="#ppt_x-.2"/>
                                          </p:val>
                                        </p:tav>
                                        <p:tav tm="100000">
                                          <p:val>
                                            <p:strVal val="#ppt_x"/>
                                          </p:val>
                                        </p:tav>
                                      </p:tavLst>
                                    </p:anim>
                                    <p:anim calcmode="lin" valueType="num">
                                      <p:cBhvr>
                                        <p:cTn id="77" dur="500" fill="hold"/>
                                        <p:tgtEl>
                                          <p:spTgt spid="52"/>
                                        </p:tgtEl>
                                        <p:attrNameLst>
                                          <p:attrName>ppt_y</p:attrName>
                                        </p:attrNameLst>
                                      </p:cBhvr>
                                      <p:tavLst>
                                        <p:tav tm="0">
                                          <p:val>
                                            <p:strVal val="#ppt_y"/>
                                          </p:val>
                                        </p:tav>
                                        <p:tav tm="100000">
                                          <p:val>
                                            <p:strVal val="#ppt_y"/>
                                          </p:val>
                                        </p:tav>
                                      </p:tavLst>
                                    </p:anim>
                                    <p:animEffect transition="in" filter="wipe(right)" prLst="gradientSize: 0.1">
                                      <p:cBhvr>
                                        <p:cTn id="7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bldLvl="0" animBg="1"/>
      <p:bldP spid="45" grpId="0"/>
      <p:bldP spid="46" grpId="0" animBg="1"/>
      <p:bldP spid="47" grpId="0"/>
      <p:bldP spid="48" grpId="0" bldLvl="0" animBg="1"/>
      <p:bldP spid="49" grpId="0"/>
      <p:bldP spid="50" grpId="0" animBg="1"/>
      <p:bldP spid="51" grpId="0"/>
      <p:bldP spid="52"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3046988"/>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05</a:t>
            </a:r>
            <a:endParaRPr lang="en-US" altLang="zh-CN" dirty="0">
              <a:sym typeface="+mn-lt"/>
            </a:endParaRP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cs typeface="+mn-ea"/>
                <a:sym typeface="+mn-lt"/>
              </a:rPr>
              <a:t>应用场景</a:t>
            </a:r>
            <a:endParaRPr lang="zh-CN" altLang="en-US" sz="5400" b="1" dirty="0">
              <a:solidFill>
                <a:schemeClr val="bg1"/>
              </a:solidFill>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5414028" y="2718930"/>
            <a:ext cx="1405549" cy="1633230"/>
            <a:chOff x="5414028" y="2346973"/>
            <a:chExt cx="1405549" cy="1633230"/>
          </a:xfrm>
        </p:grpSpPr>
        <p:sp>
          <p:nvSpPr>
            <p:cNvPr id="41" name="任意多边形 40"/>
            <p:cNvSpPr/>
            <p:nvPr/>
          </p:nvSpPr>
          <p:spPr>
            <a:xfrm>
              <a:off x="5414028" y="2346973"/>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42" name="矩形 41"/>
            <p:cNvSpPr/>
            <p:nvPr/>
          </p:nvSpPr>
          <p:spPr>
            <a:xfrm>
              <a:off x="5790771" y="2879859"/>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prstClr val="white"/>
                  </a:solidFill>
                  <a:effectLst/>
                  <a:uLnTx/>
                  <a:uFillTx/>
                  <a:cs typeface="+mn-ea"/>
                  <a:sym typeface="+mn-lt"/>
                </a:rPr>
                <a:t>01</a:t>
              </a:r>
              <a:endParaRPr kumimoji="0" lang="zh-CN" altLang="en-US" sz="2400" b="1" i="0" u="none" strike="noStrike" kern="1200" cap="none" spc="0" normalizeH="0" baseline="0" noProof="0">
                <a:ln>
                  <a:noFill/>
                </a:ln>
                <a:solidFill>
                  <a:prstClr val="white"/>
                </a:solidFill>
                <a:effectLst/>
                <a:uLnTx/>
                <a:uFillTx/>
                <a:cs typeface="+mn-ea"/>
                <a:sym typeface="+mn-lt"/>
              </a:endParaRPr>
            </a:p>
          </p:txBody>
        </p:sp>
      </p:grpSp>
      <p:grpSp>
        <p:nvGrpSpPr>
          <p:cNvPr id="43" name="组合 42"/>
          <p:cNvGrpSpPr/>
          <p:nvPr/>
        </p:nvGrpSpPr>
        <p:grpSpPr>
          <a:xfrm>
            <a:off x="6468735" y="3721865"/>
            <a:ext cx="1633230" cy="1405549"/>
            <a:chOff x="6468735" y="3349908"/>
            <a:chExt cx="1633230" cy="1405549"/>
          </a:xfrm>
        </p:grpSpPr>
        <p:sp>
          <p:nvSpPr>
            <p:cNvPr id="44" name="任意多边形 43"/>
            <p:cNvSpPr/>
            <p:nvPr/>
          </p:nvSpPr>
          <p:spPr>
            <a:xfrm rot="4297007">
              <a:off x="6582575" y="323606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45" name="矩形 44"/>
            <p:cNvSpPr/>
            <p:nvPr/>
          </p:nvSpPr>
          <p:spPr>
            <a:xfrm>
              <a:off x="7035096" y="3769828"/>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prstClr val="white"/>
                  </a:solidFill>
                  <a:effectLst/>
                  <a:uLnTx/>
                  <a:uFillTx/>
                  <a:cs typeface="+mn-ea"/>
                  <a:sym typeface="+mn-lt"/>
                </a:rPr>
                <a:t>02</a:t>
              </a:r>
              <a:endParaRPr kumimoji="0" lang="zh-CN" altLang="en-US" sz="2400" b="1" i="0" u="none" strike="noStrike" kern="1200" cap="none" spc="0" normalizeH="0" baseline="0" noProof="0">
                <a:ln>
                  <a:noFill/>
                </a:ln>
                <a:solidFill>
                  <a:prstClr val="white"/>
                </a:solidFill>
                <a:effectLst/>
                <a:uLnTx/>
                <a:uFillTx/>
                <a:cs typeface="+mn-ea"/>
                <a:sym typeface="+mn-lt"/>
              </a:endParaRPr>
            </a:p>
          </p:txBody>
        </p:sp>
      </p:grpSp>
      <p:grpSp>
        <p:nvGrpSpPr>
          <p:cNvPr id="46" name="组合 45"/>
          <p:cNvGrpSpPr/>
          <p:nvPr/>
        </p:nvGrpSpPr>
        <p:grpSpPr>
          <a:xfrm>
            <a:off x="6091209" y="4998168"/>
            <a:ext cx="1405549" cy="1633230"/>
            <a:chOff x="6091209" y="4626211"/>
            <a:chExt cx="1405549" cy="1633230"/>
          </a:xfrm>
        </p:grpSpPr>
        <p:sp>
          <p:nvSpPr>
            <p:cNvPr id="47" name="任意多边形 46"/>
            <p:cNvSpPr/>
            <p:nvPr/>
          </p:nvSpPr>
          <p:spPr>
            <a:xfrm rot="8672092">
              <a:off x="6091209" y="4626211"/>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48" name="矩形 47"/>
            <p:cNvSpPr/>
            <p:nvPr/>
          </p:nvSpPr>
          <p:spPr>
            <a:xfrm>
              <a:off x="6524405" y="5254071"/>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prstClr val="white"/>
                  </a:solidFill>
                  <a:effectLst/>
                  <a:uLnTx/>
                  <a:uFillTx/>
                  <a:cs typeface="+mn-ea"/>
                  <a:sym typeface="+mn-lt"/>
                </a:rPr>
                <a:t>03</a:t>
              </a:r>
              <a:endParaRPr kumimoji="0" lang="zh-CN" altLang="en-US" sz="2400" b="1" i="0" u="none" strike="noStrike" kern="1200" cap="none" spc="0" normalizeH="0" baseline="0" noProof="0">
                <a:ln>
                  <a:noFill/>
                </a:ln>
                <a:solidFill>
                  <a:prstClr val="white"/>
                </a:solidFill>
                <a:effectLst/>
                <a:uLnTx/>
                <a:uFillTx/>
                <a:cs typeface="+mn-ea"/>
                <a:sym typeface="+mn-lt"/>
              </a:endParaRPr>
            </a:p>
          </p:txBody>
        </p:sp>
      </p:grpSp>
      <p:grpSp>
        <p:nvGrpSpPr>
          <p:cNvPr id="49" name="组合 48"/>
          <p:cNvGrpSpPr/>
          <p:nvPr/>
        </p:nvGrpSpPr>
        <p:grpSpPr>
          <a:xfrm>
            <a:off x="4620989" y="4955902"/>
            <a:ext cx="1405549" cy="1633230"/>
            <a:chOff x="4620989" y="4583945"/>
            <a:chExt cx="1405549" cy="1633230"/>
          </a:xfrm>
        </p:grpSpPr>
        <p:sp>
          <p:nvSpPr>
            <p:cNvPr id="51" name="任意多边形 50"/>
            <p:cNvSpPr/>
            <p:nvPr/>
          </p:nvSpPr>
          <p:spPr>
            <a:xfrm rot="12968292">
              <a:off x="4620989" y="4583945"/>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58" name="矩形 57"/>
            <p:cNvSpPr/>
            <p:nvPr/>
          </p:nvSpPr>
          <p:spPr>
            <a:xfrm>
              <a:off x="5071344" y="5169727"/>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prstClr val="white"/>
                  </a:solidFill>
                  <a:effectLst/>
                  <a:uLnTx/>
                  <a:uFillTx/>
                  <a:cs typeface="+mn-ea"/>
                  <a:sym typeface="+mn-lt"/>
                </a:rPr>
                <a:t>04</a:t>
              </a:r>
              <a:endParaRPr kumimoji="0" lang="zh-CN" altLang="en-US" sz="2400" b="1" i="0" u="none" strike="noStrike" kern="1200" cap="none" spc="0" normalizeH="0" baseline="0" noProof="0">
                <a:ln>
                  <a:noFill/>
                </a:ln>
                <a:solidFill>
                  <a:prstClr val="white"/>
                </a:solidFill>
                <a:effectLst/>
                <a:uLnTx/>
                <a:uFillTx/>
                <a:cs typeface="+mn-ea"/>
                <a:sym typeface="+mn-lt"/>
              </a:endParaRPr>
            </a:p>
          </p:txBody>
        </p:sp>
      </p:grpSp>
      <p:grpSp>
        <p:nvGrpSpPr>
          <p:cNvPr id="59" name="组合 58"/>
          <p:cNvGrpSpPr/>
          <p:nvPr/>
        </p:nvGrpSpPr>
        <p:grpSpPr>
          <a:xfrm>
            <a:off x="4090035" y="3671295"/>
            <a:ext cx="1633230" cy="1405549"/>
            <a:chOff x="4090035" y="3299338"/>
            <a:chExt cx="1633230" cy="1405549"/>
          </a:xfrm>
        </p:grpSpPr>
        <p:sp>
          <p:nvSpPr>
            <p:cNvPr id="63" name="任意多边形 62"/>
            <p:cNvSpPr/>
            <p:nvPr/>
          </p:nvSpPr>
          <p:spPr>
            <a:xfrm rot="17278447">
              <a:off x="4203875" y="318549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68" name="矩形 67"/>
            <p:cNvSpPr/>
            <p:nvPr/>
          </p:nvSpPr>
          <p:spPr>
            <a:xfrm>
              <a:off x="4587974" y="3764058"/>
              <a:ext cx="582138" cy="461665"/>
            </a:xfrm>
            <a:prstGeom prst="rect">
              <a:avLst/>
            </a:prstGeom>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a:ln>
                    <a:noFill/>
                  </a:ln>
                  <a:solidFill>
                    <a:prstClr val="white"/>
                  </a:solidFill>
                  <a:effectLst/>
                  <a:uLnTx/>
                  <a:uFillTx/>
                  <a:cs typeface="+mn-ea"/>
                  <a:sym typeface="+mn-lt"/>
                </a:rPr>
                <a:t>05</a:t>
              </a:r>
              <a:endParaRPr kumimoji="0" lang="zh-CN" altLang="en-US" sz="2400" b="1" i="0" u="none" strike="noStrike" kern="1200" cap="none" spc="0" normalizeH="0" baseline="0" noProof="0">
                <a:ln>
                  <a:noFill/>
                </a:ln>
                <a:solidFill>
                  <a:prstClr val="white"/>
                </a:solidFill>
                <a:effectLst/>
                <a:uLnTx/>
                <a:uFillTx/>
                <a:cs typeface="+mn-ea"/>
                <a:sym typeface="+mn-lt"/>
              </a:endParaRPr>
            </a:p>
          </p:txBody>
        </p:sp>
      </p:grpSp>
      <p:sp>
        <p:nvSpPr>
          <p:cNvPr id="71" name="文本框 14"/>
          <p:cNvSpPr txBox="1"/>
          <p:nvPr/>
        </p:nvSpPr>
        <p:spPr>
          <a:xfrm>
            <a:off x="8228672" y="2646551"/>
            <a:ext cx="2935688" cy="2314544"/>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spcAft>
                <a:spcPct val="0"/>
              </a:spcAft>
              <a:defRPr/>
            </a:pPr>
            <a:r>
              <a:rPr kumimoji="0" lang="zh-CN" altLang="en-US" sz="1400" b="0" i="0" u="none" strike="noStrike" kern="1200" cap="none" spc="0" normalizeH="0" baseline="0" noProof="1">
                <a:ln>
                  <a:noFill/>
                </a:ln>
                <a:solidFill>
                  <a:prstClr val="white"/>
                </a:solidFill>
                <a:effectLst/>
                <a:uLnTx/>
                <a:uFillTx/>
                <a:cs typeface="+mn-ea"/>
                <a:sym typeface="+mn-lt"/>
              </a:rPr>
              <a:t>管理者：</a:t>
            </a:r>
            <a:r>
              <a:rPr lang="zh-CN" altLang="zh-CN" sz="1400" dirty="0">
                <a:solidFill>
                  <a:schemeClr val="bg1"/>
                </a:solidFill>
              </a:rPr>
              <a:t>通过分析社区论坛反馈和讨论热度，管理者可以了解社区成员的需求和兴趣点，制定更有效的社区发展策略。帮助社区管理者更好地理解社区动态，促进社区的活跃度和健康度。</a:t>
            </a:r>
            <a:endParaRPr lang="zh-CN" altLang="zh-CN" sz="1400" dirty="0">
              <a:solidFill>
                <a:schemeClr val="bg1"/>
              </a:solidFill>
            </a:endParaRPr>
          </a:p>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1">
              <a:ln>
                <a:noFill/>
              </a:ln>
              <a:solidFill>
                <a:prstClr val="white"/>
              </a:solidFill>
              <a:effectLst/>
              <a:uLnTx/>
              <a:uFillTx/>
              <a:cs typeface="+mn-ea"/>
              <a:sym typeface="+mn-lt"/>
            </a:endParaRPr>
          </a:p>
        </p:txBody>
      </p:sp>
      <p:sp>
        <p:nvSpPr>
          <p:cNvPr id="75" name="文本框 14"/>
          <p:cNvSpPr txBox="1"/>
          <p:nvPr/>
        </p:nvSpPr>
        <p:spPr>
          <a:xfrm>
            <a:off x="8281927" y="5196026"/>
            <a:ext cx="2935688" cy="170688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spcAft>
                <a:spcPct val="0"/>
              </a:spcAft>
              <a:defRPr/>
            </a:pPr>
            <a:r>
              <a:rPr lang="zh-CN" altLang="en-US" sz="1400" noProof="1">
                <a:solidFill>
                  <a:prstClr val="white"/>
                </a:solidFill>
                <a:cs typeface="+mn-ea"/>
                <a:sym typeface="+mn-lt"/>
              </a:rPr>
              <a:t>项目：</a:t>
            </a:r>
            <a:r>
              <a:rPr lang="zh-CN" altLang="zh-CN" sz="1400" dirty="0">
                <a:solidFill>
                  <a:schemeClr val="bg1"/>
                </a:solidFill>
              </a:rPr>
              <a:t>综合洞察，将上述所有数据来源整合起来，提供一个全面的视角来理解项目的整体健康状态和发展趋势。</a:t>
            </a:r>
            <a:endParaRPr lang="zh-CN" altLang="zh-CN" sz="1400" dirty="0">
              <a:solidFill>
                <a:schemeClr val="bg1"/>
              </a:solidFill>
            </a:endParaRPr>
          </a:p>
          <a:p>
            <a:pPr lvl="0">
              <a:lnSpc>
                <a:spcPct val="150000"/>
              </a:lnSpc>
              <a:spcBef>
                <a:spcPct val="0"/>
              </a:spcBef>
              <a:spcAft>
                <a:spcPct val="0"/>
              </a:spcAft>
              <a:defRPr/>
            </a:pPr>
            <a:endParaRPr kumimoji="0" lang="en-US" altLang="zh-CN" sz="1400" b="0" i="0" u="none" strike="noStrike" kern="1200" cap="none" spc="0" normalizeH="0" baseline="0" noProof="1">
              <a:ln>
                <a:noFill/>
              </a:ln>
              <a:solidFill>
                <a:prstClr val="white"/>
              </a:solidFill>
              <a:effectLst/>
              <a:uLnTx/>
              <a:uFillTx/>
              <a:cs typeface="+mn-ea"/>
              <a:sym typeface="+mn-lt"/>
            </a:endParaRPr>
          </a:p>
        </p:txBody>
      </p:sp>
      <p:sp>
        <p:nvSpPr>
          <p:cNvPr id="78" name="文本框 14"/>
          <p:cNvSpPr txBox="1"/>
          <p:nvPr/>
        </p:nvSpPr>
        <p:spPr>
          <a:xfrm>
            <a:off x="884862" y="2648894"/>
            <a:ext cx="3365636" cy="2314544"/>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spcAft>
                <a:spcPct val="0"/>
              </a:spcAft>
              <a:defRPr/>
            </a:pPr>
            <a:r>
              <a:rPr kumimoji="0" lang="zh-CN" altLang="en-US" sz="1400" b="0" i="0" u="none" strike="noStrike" kern="1200" cap="none" spc="0" normalizeH="0" baseline="0" noProof="1">
                <a:ln>
                  <a:noFill/>
                </a:ln>
                <a:solidFill>
                  <a:schemeClr val="bg1"/>
                </a:solidFill>
                <a:effectLst/>
                <a:uLnTx/>
                <a:uFillTx/>
                <a:cs typeface="+mn-ea"/>
                <a:sym typeface="+mn-lt"/>
              </a:rPr>
              <a:t>用户：</a:t>
            </a:r>
            <a:r>
              <a:rPr lang="zh-CN" altLang="zh-CN" sz="1400" dirty="0">
                <a:solidFill>
                  <a:schemeClr val="bg1"/>
                </a:solidFill>
              </a:rPr>
              <a:t>系统不仅适用于软件类开源项目，还可以应用于硬件开源设计等各类开源项目。无论项目规模大小，都可以从中受益。广泛的适用范围使得该系统具有很高的推广潜力，可以覆盖更多的用户群体。</a:t>
            </a:r>
            <a:endParaRPr lang="zh-CN" altLang="zh-CN" sz="1400" dirty="0">
              <a:solidFill>
                <a:schemeClr val="bg1"/>
              </a:solidFill>
            </a:endParaRPr>
          </a:p>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1">
              <a:ln>
                <a:noFill/>
              </a:ln>
              <a:solidFill>
                <a:prstClr val="white"/>
              </a:solidFill>
              <a:effectLst/>
              <a:uLnTx/>
              <a:uFillTx/>
              <a:cs typeface="+mn-ea"/>
              <a:sym typeface="+mn-lt"/>
            </a:endParaRPr>
          </a:p>
        </p:txBody>
      </p:sp>
      <p:sp>
        <p:nvSpPr>
          <p:cNvPr id="81" name="文本框 14"/>
          <p:cNvSpPr txBox="1"/>
          <p:nvPr/>
        </p:nvSpPr>
        <p:spPr>
          <a:xfrm>
            <a:off x="1440130" y="4819093"/>
            <a:ext cx="2935688" cy="199137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spcAft>
                <a:spcPct val="0"/>
              </a:spcAft>
              <a:defRPr/>
            </a:pPr>
            <a:r>
              <a:rPr kumimoji="0" lang="zh-CN" altLang="en-US" sz="1400" b="0" i="0" u="none" strike="noStrike" kern="1200" cap="none" spc="0" normalizeH="0" baseline="0" noProof="1">
                <a:ln>
                  <a:noFill/>
                </a:ln>
                <a:solidFill>
                  <a:prstClr val="white"/>
                </a:solidFill>
                <a:effectLst/>
                <a:uLnTx/>
                <a:uFillTx/>
                <a:cs typeface="+mn-ea"/>
                <a:sym typeface="+mn-lt"/>
              </a:rPr>
              <a:t>技术：</a:t>
            </a:r>
            <a:r>
              <a:rPr lang="zh-CN" altLang="zh-CN" sz="1400" dirty="0">
                <a:solidFill>
                  <a:schemeClr val="bg1"/>
                </a:solidFill>
              </a:rPr>
              <a:t>使用</a:t>
            </a:r>
            <a:r>
              <a:rPr lang="en-US" altLang="zh-CN" sz="1400" dirty="0">
                <a:solidFill>
                  <a:schemeClr val="bg1"/>
                </a:solidFill>
              </a:rPr>
              <a:t> </a:t>
            </a:r>
            <a:r>
              <a:rPr lang="en-US" altLang="zh-CN" sz="1400" dirty="0" err="1">
                <a:solidFill>
                  <a:schemeClr val="bg1"/>
                </a:solidFill>
              </a:rPr>
              <a:t>opendigger</a:t>
            </a:r>
            <a:r>
              <a:rPr lang="en-US" altLang="zh-CN" sz="1400" dirty="0">
                <a:solidFill>
                  <a:schemeClr val="bg1"/>
                </a:solidFill>
              </a:rPr>
              <a:t> </a:t>
            </a:r>
            <a:r>
              <a:rPr lang="zh-CN" altLang="zh-CN" sz="1400" dirty="0">
                <a:solidFill>
                  <a:schemeClr val="bg1"/>
                </a:solidFill>
              </a:rPr>
              <a:t>获取</a:t>
            </a:r>
            <a:r>
              <a:rPr lang="en-US" altLang="zh-CN" sz="1400" dirty="0">
                <a:solidFill>
                  <a:schemeClr val="bg1"/>
                </a:solidFill>
              </a:rPr>
              <a:t>GitHub</a:t>
            </a:r>
            <a:r>
              <a:rPr lang="zh-CN" altLang="zh-CN" sz="1400" dirty="0">
                <a:solidFill>
                  <a:schemeClr val="bg1"/>
                </a:solidFill>
              </a:rPr>
              <a:t>中相关开源项目数据，根据这些信息从而理解项目的成长轨迹、识别活跃的开发者群体、评估项目的受欢迎程度及潜在的发展趋势</a:t>
            </a:r>
            <a:endParaRPr lang="zh-CN" altLang="zh-CN" sz="1400" dirty="0">
              <a:solidFill>
                <a:schemeClr val="bg1"/>
              </a:solidFill>
            </a:endParaRPr>
          </a:p>
          <a:p>
            <a:pPr marL="0" marR="0" lvl="0" indent="0" algn="l"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1">
              <a:ln>
                <a:noFill/>
              </a:ln>
              <a:solidFill>
                <a:prstClr val="white"/>
              </a:solidFill>
              <a:effectLst/>
              <a:uLnTx/>
              <a:uFillTx/>
              <a:cs typeface="+mn-ea"/>
              <a:sym typeface="+mn-lt"/>
            </a:endParaRPr>
          </a:p>
        </p:txBody>
      </p:sp>
      <p:sp>
        <p:nvSpPr>
          <p:cNvPr id="84" name="文本框 14"/>
          <p:cNvSpPr txBox="1"/>
          <p:nvPr/>
        </p:nvSpPr>
        <p:spPr>
          <a:xfrm>
            <a:off x="4207397" y="1014370"/>
            <a:ext cx="3895344" cy="199137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spcBef>
                <a:spcPct val="0"/>
              </a:spcBef>
              <a:spcAft>
                <a:spcPct val="0"/>
              </a:spcAft>
              <a:defRPr/>
            </a:pPr>
            <a:r>
              <a:rPr kumimoji="0" lang="zh-CN" altLang="en-US" sz="1400" b="0" i="0" u="none" strike="noStrike" kern="1200" cap="none" spc="0" normalizeH="0" baseline="0" noProof="1">
                <a:ln>
                  <a:noFill/>
                </a:ln>
                <a:solidFill>
                  <a:schemeClr val="bg1"/>
                </a:solidFill>
                <a:effectLst/>
                <a:uLnTx/>
                <a:uFillTx/>
                <a:cs typeface="+mn-ea"/>
                <a:sym typeface="+mn-lt"/>
              </a:rPr>
              <a:t>开发者：通</a:t>
            </a:r>
            <a:r>
              <a:rPr lang="zh-CN" altLang="zh-CN" sz="1400" dirty="0">
                <a:solidFill>
                  <a:schemeClr val="bg1"/>
                </a:solidFill>
              </a:rPr>
              <a:t>过分析项目的</a:t>
            </a:r>
            <a:r>
              <a:rPr lang="en-US" altLang="zh-CN" sz="1400" dirty="0">
                <a:solidFill>
                  <a:schemeClr val="bg1"/>
                </a:solidFill>
              </a:rPr>
              <a:t>Star</a:t>
            </a:r>
            <a:r>
              <a:rPr lang="zh-CN" altLang="zh-CN" sz="1400" dirty="0">
                <a:solidFill>
                  <a:schemeClr val="bg1"/>
                </a:solidFill>
              </a:rPr>
              <a:t>数、</a:t>
            </a:r>
            <a:r>
              <a:rPr lang="en-US" altLang="zh-CN" sz="1400" dirty="0">
                <a:solidFill>
                  <a:schemeClr val="bg1"/>
                </a:solidFill>
              </a:rPr>
              <a:t>Fork</a:t>
            </a:r>
            <a:r>
              <a:rPr lang="zh-CN" altLang="zh-CN" sz="1400" dirty="0">
                <a:solidFill>
                  <a:schemeClr val="bg1"/>
                </a:solidFill>
              </a:rPr>
              <a:t>数以及代码提交频率，团队可以识别出最受欢迎的功能或模块，优先进行开发。帮助开发团队更好地规划项目路线图，集中资源在高价值的开发任务上，提高整体开发效率。</a:t>
            </a:r>
            <a:endParaRPr lang="zh-CN" altLang="zh-CN" sz="1400" dirty="0">
              <a:solidFill>
                <a:schemeClr val="bg1"/>
              </a:solidFill>
            </a:endParaRPr>
          </a:p>
          <a:p>
            <a:pPr marL="0" marR="0" lvl="0" indent="0" algn="ctr" defTabSz="914400" rtl="0" eaLnBrk="1" fontAlgn="auto" latinLnBrk="0" hangingPunct="1">
              <a:lnSpc>
                <a:spcPct val="150000"/>
              </a:lnSpc>
              <a:spcBef>
                <a:spcPct val="0"/>
              </a:spcBef>
              <a:spcAft>
                <a:spcPct val="0"/>
              </a:spcAft>
              <a:buClrTx/>
              <a:buSzTx/>
              <a:buFontTx/>
              <a:buNone/>
              <a:defRPr/>
            </a:pPr>
            <a:endParaRPr kumimoji="0" lang="en-US" altLang="zh-CN" sz="1400" b="0" i="0" u="none" strike="noStrike" kern="1200" cap="none" spc="0" normalizeH="0" baseline="0" noProof="1">
              <a:ln>
                <a:noFill/>
              </a:ln>
              <a:solidFill>
                <a:prstClr val="white"/>
              </a:solidFill>
              <a:effectLst/>
              <a:uLnTx/>
              <a:uFillTx/>
              <a:cs typeface="+mn-ea"/>
              <a:sym typeface="+mn-lt"/>
            </a:endParaRPr>
          </a:p>
        </p:txBody>
      </p:sp>
      <p:sp>
        <p:nvSpPr>
          <p:cNvPr id="29" name="TextBox 39"/>
          <p:cNvSpPr txBox="1"/>
          <p:nvPr/>
        </p:nvSpPr>
        <p:spPr>
          <a:xfrm>
            <a:off x="395578" y="325565"/>
            <a:ext cx="3076422" cy="584775"/>
          </a:xfrm>
          <a:prstGeom prst="rect">
            <a:avLst/>
          </a:prstGeom>
          <a:noFill/>
        </p:spPr>
        <p:txBody>
          <a:bodyPr wrap="square" rtlCol="0">
            <a:spAutoFit/>
          </a:bodyPr>
          <a:lstStyle/>
          <a:p>
            <a:r>
              <a:rPr lang="zh-CN" altLang="en-US" sz="3200" b="1" dirty="0">
                <a:solidFill>
                  <a:schemeClr val="bg1"/>
                </a:solidFill>
                <a:cs typeface="+mn-ea"/>
                <a:sym typeface="+mn-lt"/>
              </a:rPr>
              <a:t>应用场景</a:t>
            </a:r>
            <a:r>
              <a:rPr lang="en-US" altLang="zh-CN" sz="3200" b="1" dirty="0">
                <a:solidFill>
                  <a:schemeClr val="bg1"/>
                </a:solidFill>
                <a:cs typeface="+mn-ea"/>
                <a:sym typeface="+mn-lt"/>
              </a:rPr>
              <a:t>·</a:t>
            </a:r>
            <a:r>
              <a:rPr lang="zh-CN" altLang="en-US" sz="3200" b="1" dirty="0">
                <a:solidFill>
                  <a:schemeClr val="bg1"/>
                </a:solidFill>
                <a:cs typeface="+mn-ea"/>
                <a:sym typeface="+mn-lt"/>
              </a:rPr>
              <a:t>实例</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strVal val="4/3*#ppt_w"/>
                                          </p:val>
                                        </p:tav>
                                        <p:tav tm="100000">
                                          <p:val>
                                            <p:strVal val="#ppt_w"/>
                                          </p:val>
                                        </p:tav>
                                      </p:tavLst>
                                    </p:anim>
                                    <p:anim calcmode="lin" valueType="num">
                                      <p:cBhvr>
                                        <p:cTn id="8" dur="500" fill="hold"/>
                                        <p:tgtEl>
                                          <p:spTgt spid="40"/>
                                        </p:tgtEl>
                                        <p:attrNameLst>
                                          <p:attrName>ppt_h</p:attrName>
                                        </p:attrNameLst>
                                      </p:cBhvr>
                                      <p:tavLst>
                                        <p:tav tm="0">
                                          <p:val>
                                            <p:strVal val="4/3*#ppt_h"/>
                                          </p:val>
                                        </p:tav>
                                        <p:tav tm="100000">
                                          <p:val>
                                            <p:strVal val="#ppt_h"/>
                                          </p:val>
                                        </p:tav>
                                      </p:tavLst>
                                    </p:anim>
                                  </p:childTnLst>
                                </p:cTn>
                              </p:par>
                              <p:par>
                                <p:cTn id="9" presetID="23" presetClass="entr" presetSubtype="288" fill="hold" nodeType="withEffect">
                                  <p:stCondLst>
                                    <p:cond delay="10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strVal val="4/3*#ppt_w"/>
                                          </p:val>
                                        </p:tav>
                                        <p:tav tm="100000">
                                          <p:val>
                                            <p:strVal val="#ppt_w"/>
                                          </p:val>
                                        </p:tav>
                                      </p:tavLst>
                                    </p:anim>
                                    <p:anim calcmode="lin" valueType="num">
                                      <p:cBhvr>
                                        <p:cTn id="12" dur="500" fill="hold"/>
                                        <p:tgtEl>
                                          <p:spTgt spid="43"/>
                                        </p:tgtEl>
                                        <p:attrNameLst>
                                          <p:attrName>ppt_h</p:attrName>
                                        </p:attrNameLst>
                                      </p:cBhvr>
                                      <p:tavLst>
                                        <p:tav tm="0">
                                          <p:val>
                                            <p:strVal val="4/3*#ppt_h"/>
                                          </p:val>
                                        </p:tav>
                                        <p:tav tm="100000">
                                          <p:val>
                                            <p:strVal val="#ppt_h"/>
                                          </p:val>
                                        </p:tav>
                                      </p:tavLst>
                                    </p:anim>
                                  </p:childTnLst>
                                </p:cTn>
                              </p:par>
                              <p:par>
                                <p:cTn id="13" presetID="23" presetClass="entr" presetSubtype="288" fill="hold" nodeType="withEffect">
                                  <p:stCondLst>
                                    <p:cond delay="200"/>
                                  </p:stCondLst>
                                  <p:childTnLst>
                                    <p:set>
                                      <p:cBhvr>
                                        <p:cTn id="14" dur="1" fill="hold">
                                          <p:stCondLst>
                                            <p:cond delay="0"/>
                                          </p:stCondLst>
                                        </p:cTn>
                                        <p:tgtEl>
                                          <p:spTgt spid="46"/>
                                        </p:tgtEl>
                                        <p:attrNameLst>
                                          <p:attrName>style.visibility</p:attrName>
                                        </p:attrNameLst>
                                      </p:cBhvr>
                                      <p:to>
                                        <p:strVal val="visible"/>
                                      </p:to>
                                    </p:set>
                                    <p:anim calcmode="lin" valueType="num">
                                      <p:cBhvr>
                                        <p:cTn id="15" dur="500" fill="hold"/>
                                        <p:tgtEl>
                                          <p:spTgt spid="46"/>
                                        </p:tgtEl>
                                        <p:attrNameLst>
                                          <p:attrName>ppt_w</p:attrName>
                                        </p:attrNameLst>
                                      </p:cBhvr>
                                      <p:tavLst>
                                        <p:tav tm="0">
                                          <p:val>
                                            <p:strVal val="4/3*#ppt_w"/>
                                          </p:val>
                                        </p:tav>
                                        <p:tav tm="100000">
                                          <p:val>
                                            <p:strVal val="#ppt_w"/>
                                          </p:val>
                                        </p:tav>
                                      </p:tavLst>
                                    </p:anim>
                                    <p:anim calcmode="lin" valueType="num">
                                      <p:cBhvr>
                                        <p:cTn id="16" dur="500" fill="hold"/>
                                        <p:tgtEl>
                                          <p:spTgt spid="46"/>
                                        </p:tgtEl>
                                        <p:attrNameLst>
                                          <p:attrName>ppt_h</p:attrName>
                                        </p:attrNameLst>
                                      </p:cBhvr>
                                      <p:tavLst>
                                        <p:tav tm="0">
                                          <p:val>
                                            <p:strVal val="4/3*#ppt_h"/>
                                          </p:val>
                                        </p:tav>
                                        <p:tav tm="100000">
                                          <p:val>
                                            <p:strVal val="#ppt_h"/>
                                          </p:val>
                                        </p:tav>
                                      </p:tavLst>
                                    </p:anim>
                                  </p:childTnLst>
                                </p:cTn>
                              </p:par>
                              <p:par>
                                <p:cTn id="17" presetID="23" presetClass="entr" presetSubtype="288" fill="hold" nodeType="withEffect">
                                  <p:stCondLst>
                                    <p:cond delay="300"/>
                                  </p:stCondLst>
                                  <p:childTnLst>
                                    <p:set>
                                      <p:cBhvr>
                                        <p:cTn id="18" dur="1" fill="hold">
                                          <p:stCondLst>
                                            <p:cond delay="0"/>
                                          </p:stCondLst>
                                        </p:cTn>
                                        <p:tgtEl>
                                          <p:spTgt spid="49"/>
                                        </p:tgtEl>
                                        <p:attrNameLst>
                                          <p:attrName>style.visibility</p:attrName>
                                        </p:attrNameLst>
                                      </p:cBhvr>
                                      <p:to>
                                        <p:strVal val="visible"/>
                                      </p:to>
                                    </p:set>
                                    <p:anim calcmode="lin" valueType="num">
                                      <p:cBhvr>
                                        <p:cTn id="19" dur="500" fill="hold"/>
                                        <p:tgtEl>
                                          <p:spTgt spid="49"/>
                                        </p:tgtEl>
                                        <p:attrNameLst>
                                          <p:attrName>ppt_w</p:attrName>
                                        </p:attrNameLst>
                                      </p:cBhvr>
                                      <p:tavLst>
                                        <p:tav tm="0">
                                          <p:val>
                                            <p:strVal val="4/3*#ppt_w"/>
                                          </p:val>
                                        </p:tav>
                                        <p:tav tm="100000">
                                          <p:val>
                                            <p:strVal val="#ppt_w"/>
                                          </p:val>
                                        </p:tav>
                                      </p:tavLst>
                                    </p:anim>
                                    <p:anim calcmode="lin" valueType="num">
                                      <p:cBhvr>
                                        <p:cTn id="20" dur="500" fill="hold"/>
                                        <p:tgtEl>
                                          <p:spTgt spid="49"/>
                                        </p:tgtEl>
                                        <p:attrNameLst>
                                          <p:attrName>ppt_h</p:attrName>
                                        </p:attrNameLst>
                                      </p:cBhvr>
                                      <p:tavLst>
                                        <p:tav tm="0">
                                          <p:val>
                                            <p:strVal val="4/3*#ppt_h"/>
                                          </p:val>
                                        </p:tav>
                                        <p:tav tm="100000">
                                          <p:val>
                                            <p:strVal val="#ppt_h"/>
                                          </p:val>
                                        </p:tav>
                                      </p:tavLst>
                                    </p:anim>
                                  </p:childTnLst>
                                </p:cTn>
                              </p:par>
                              <p:par>
                                <p:cTn id="21" presetID="23" presetClass="entr" presetSubtype="288" fill="hold" nodeType="withEffect">
                                  <p:stCondLst>
                                    <p:cond delay="400"/>
                                  </p:stCondLst>
                                  <p:childTnLst>
                                    <p:set>
                                      <p:cBhvr>
                                        <p:cTn id="22" dur="1" fill="hold">
                                          <p:stCondLst>
                                            <p:cond delay="0"/>
                                          </p:stCondLst>
                                        </p:cTn>
                                        <p:tgtEl>
                                          <p:spTgt spid="59"/>
                                        </p:tgtEl>
                                        <p:attrNameLst>
                                          <p:attrName>style.visibility</p:attrName>
                                        </p:attrNameLst>
                                      </p:cBhvr>
                                      <p:to>
                                        <p:strVal val="visible"/>
                                      </p:to>
                                    </p:set>
                                    <p:anim calcmode="lin" valueType="num">
                                      <p:cBhvr>
                                        <p:cTn id="23" dur="500" fill="hold"/>
                                        <p:tgtEl>
                                          <p:spTgt spid="59"/>
                                        </p:tgtEl>
                                        <p:attrNameLst>
                                          <p:attrName>ppt_w</p:attrName>
                                        </p:attrNameLst>
                                      </p:cBhvr>
                                      <p:tavLst>
                                        <p:tav tm="0">
                                          <p:val>
                                            <p:strVal val="4/3*#ppt_w"/>
                                          </p:val>
                                        </p:tav>
                                        <p:tav tm="100000">
                                          <p:val>
                                            <p:strVal val="#ppt_w"/>
                                          </p:val>
                                        </p:tav>
                                      </p:tavLst>
                                    </p:anim>
                                    <p:anim calcmode="lin" valueType="num">
                                      <p:cBhvr>
                                        <p:cTn id="24" dur="500" fill="hold"/>
                                        <p:tgtEl>
                                          <p:spTgt spid="59"/>
                                        </p:tgtEl>
                                        <p:attrNameLst>
                                          <p:attrName>ppt_h</p:attrName>
                                        </p:attrNameLst>
                                      </p:cBhvr>
                                      <p:tavLst>
                                        <p:tav tm="0">
                                          <p:val>
                                            <p:strVal val="4/3*#ppt_h"/>
                                          </p:val>
                                        </p:tav>
                                        <p:tav tm="100000">
                                          <p:val>
                                            <p:strVal val="#ppt_h"/>
                                          </p:val>
                                        </p:tav>
                                      </p:tavLst>
                                    </p:anim>
                                  </p:childTnLst>
                                </p:cTn>
                              </p:par>
                            </p:childTnLst>
                          </p:cTn>
                        </p:par>
                        <p:par>
                          <p:cTn id="25" fill="hold">
                            <p:stCondLst>
                              <p:cond delay="5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84"/>
                                        </p:tgtEl>
                                        <p:attrNameLst>
                                          <p:attrName>style.visibility</p:attrName>
                                        </p:attrNameLst>
                                      </p:cBhvr>
                                      <p:to>
                                        <p:strVal val="visible"/>
                                      </p:to>
                                    </p:set>
                                    <p:anim calcmode="lin" valueType="num">
                                      <p:cBhvr>
                                        <p:cTn id="28" dur="500" fill="hold"/>
                                        <p:tgtEl>
                                          <p:spTgt spid="84"/>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84"/>
                                        </p:tgtEl>
                                        <p:attrNameLst>
                                          <p:attrName>ppt_y</p:attrName>
                                        </p:attrNameLst>
                                      </p:cBhvr>
                                      <p:tavLst>
                                        <p:tav tm="0">
                                          <p:val>
                                            <p:strVal val="#ppt_y"/>
                                          </p:val>
                                        </p:tav>
                                        <p:tav tm="100000">
                                          <p:val>
                                            <p:strVal val="#ppt_y"/>
                                          </p:val>
                                        </p:tav>
                                      </p:tavLst>
                                    </p:anim>
                                    <p:anim calcmode="lin" valueType="num">
                                      <p:cBhvr>
                                        <p:cTn id="30" dur="500" fill="hold"/>
                                        <p:tgtEl>
                                          <p:spTgt spid="84"/>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84"/>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84"/>
                                        </p:tgtEl>
                                      </p:cBhvr>
                                    </p:animEffect>
                                  </p:childTnLst>
                                </p:cTn>
                              </p:par>
                            </p:childTnLst>
                          </p:cTn>
                        </p:par>
                        <p:par>
                          <p:cTn id="33" fill="hold">
                            <p:stCondLst>
                              <p:cond delay="53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1"/>
                                        </p:tgtEl>
                                        <p:attrNameLst>
                                          <p:attrName>style.visibility</p:attrName>
                                        </p:attrNameLst>
                                      </p:cBhvr>
                                      <p:to>
                                        <p:strVal val="visible"/>
                                      </p:to>
                                    </p:set>
                                    <p:anim calcmode="lin" valueType="num">
                                      <p:cBhvr>
                                        <p:cTn id="36" dur="500" fill="hold"/>
                                        <p:tgtEl>
                                          <p:spTgt spid="71"/>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71"/>
                                        </p:tgtEl>
                                        <p:attrNameLst>
                                          <p:attrName>ppt_y</p:attrName>
                                        </p:attrNameLst>
                                      </p:cBhvr>
                                      <p:tavLst>
                                        <p:tav tm="0">
                                          <p:val>
                                            <p:strVal val="#ppt_y"/>
                                          </p:val>
                                        </p:tav>
                                        <p:tav tm="100000">
                                          <p:val>
                                            <p:strVal val="#ppt_y"/>
                                          </p:val>
                                        </p:tav>
                                      </p:tavLst>
                                    </p:anim>
                                    <p:anim calcmode="lin" valueType="num">
                                      <p:cBhvr>
                                        <p:cTn id="38" dur="500" fill="hold"/>
                                        <p:tgtEl>
                                          <p:spTgt spid="71"/>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71"/>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71"/>
                                        </p:tgtEl>
                                      </p:cBhvr>
                                    </p:animEffect>
                                  </p:childTnLst>
                                </p:cTn>
                              </p:par>
                            </p:childTnLst>
                          </p:cTn>
                        </p:par>
                        <p:par>
                          <p:cTn id="41" fill="hold">
                            <p:stCondLst>
                              <p:cond delay="985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75"/>
                                        </p:tgtEl>
                                        <p:attrNameLst>
                                          <p:attrName>style.visibility</p:attrName>
                                        </p:attrNameLst>
                                      </p:cBhvr>
                                      <p:to>
                                        <p:strVal val="visible"/>
                                      </p:to>
                                    </p:set>
                                    <p:anim calcmode="lin" valueType="num">
                                      <p:cBhvr>
                                        <p:cTn id="44"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75"/>
                                        </p:tgtEl>
                                        <p:attrNameLst>
                                          <p:attrName>ppt_y</p:attrName>
                                        </p:attrNameLst>
                                      </p:cBhvr>
                                      <p:tavLst>
                                        <p:tav tm="0">
                                          <p:val>
                                            <p:strVal val="#ppt_y"/>
                                          </p:val>
                                        </p:tav>
                                        <p:tav tm="100000">
                                          <p:val>
                                            <p:strVal val="#ppt_y"/>
                                          </p:val>
                                        </p:tav>
                                      </p:tavLst>
                                    </p:anim>
                                    <p:anim calcmode="lin" valueType="num">
                                      <p:cBhvr>
                                        <p:cTn id="46"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75"/>
                                        </p:tgtEl>
                                      </p:cBhvr>
                                    </p:animEffect>
                                  </p:childTnLst>
                                </p:cTn>
                              </p:par>
                            </p:childTnLst>
                          </p:cTn>
                        </p:par>
                        <p:par>
                          <p:cTn id="49" fill="hold">
                            <p:stCondLst>
                              <p:cond delay="1275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81"/>
                                        </p:tgtEl>
                                        <p:attrNameLst>
                                          <p:attrName>style.visibility</p:attrName>
                                        </p:attrNameLst>
                                      </p:cBhvr>
                                      <p:to>
                                        <p:strVal val="visible"/>
                                      </p:to>
                                    </p:set>
                                    <p:anim calcmode="lin" valueType="num">
                                      <p:cBhvr>
                                        <p:cTn id="52" dur="500" fill="hold"/>
                                        <p:tgtEl>
                                          <p:spTgt spid="81"/>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81"/>
                                        </p:tgtEl>
                                        <p:attrNameLst>
                                          <p:attrName>ppt_y</p:attrName>
                                        </p:attrNameLst>
                                      </p:cBhvr>
                                      <p:tavLst>
                                        <p:tav tm="0">
                                          <p:val>
                                            <p:strVal val="#ppt_y"/>
                                          </p:val>
                                        </p:tav>
                                        <p:tav tm="100000">
                                          <p:val>
                                            <p:strVal val="#ppt_y"/>
                                          </p:val>
                                        </p:tav>
                                      </p:tavLst>
                                    </p:anim>
                                    <p:anim calcmode="lin" valueType="num">
                                      <p:cBhvr>
                                        <p:cTn id="54" dur="500" fill="hold"/>
                                        <p:tgtEl>
                                          <p:spTgt spid="81"/>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81"/>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81"/>
                                        </p:tgtEl>
                                      </p:cBhvr>
                                    </p:animEffect>
                                  </p:childTnLst>
                                </p:cTn>
                              </p:par>
                            </p:childTnLst>
                          </p:cTn>
                        </p:par>
                        <p:par>
                          <p:cTn id="57" fill="hold">
                            <p:stCondLst>
                              <p:cond delay="17299"/>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78"/>
                                        </p:tgtEl>
                                        <p:attrNameLst>
                                          <p:attrName>style.visibility</p:attrName>
                                        </p:attrNameLst>
                                      </p:cBhvr>
                                      <p:to>
                                        <p:strVal val="visible"/>
                                      </p:to>
                                    </p:set>
                                    <p:anim calcmode="lin" valueType="num">
                                      <p:cBhvr>
                                        <p:cTn id="60"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78"/>
                                        </p:tgtEl>
                                        <p:attrNameLst>
                                          <p:attrName>ppt_y</p:attrName>
                                        </p:attrNameLst>
                                      </p:cBhvr>
                                      <p:tavLst>
                                        <p:tav tm="0">
                                          <p:val>
                                            <p:strVal val="#ppt_y"/>
                                          </p:val>
                                        </p:tav>
                                        <p:tav tm="100000">
                                          <p:val>
                                            <p:strVal val="#ppt_y"/>
                                          </p:val>
                                        </p:tav>
                                      </p:tavLst>
                                    </p:anim>
                                    <p:anim calcmode="lin" valueType="num">
                                      <p:cBhvr>
                                        <p:cTn id="62"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5" grpId="0"/>
      <p:bldP spid="78" grpId="0"/>
      <p:bldP spid="81" grpId="0"/>
      <p:bldP spid="8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直接连接符 43"/>
          <p:cNvCxnSpPr/>
          <p:nvPr/>
        </p:nvCxnSpPr>
        <p:spPr>
          <a:xfrm flipH="1">
            <a:off x="3544888" y="2081266"/>
            <a:ext cx="0" cy="360045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rot="5400000" flipH="1">
            <a:off x="3750943" y="1847265"/>
            <a:ext cx="0" cy="46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flipH="1">
            <a:off x="3706813" y="3157590"/>
            <a:ext cx="0" cy="147637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rot="5400000" flipH="1">
            <a:off x="3748623" y="5468890"/>
            <a:ext cx="0" cy="432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3866998" y="1724714"/>
            <a:ext cx="3027680" cy="781049"/>
            <a:chOff x="3866998" y="1962151"/>
            <a:chExt cx="3027680" cy="781049"/>
          </a:xfrm>
        </p:grpSpPr>
        <p:sp>
          <p:nvSpPr>
            <p:cNvPr id="50" name="圆角矩形 49"/>
            <p:cNvSpPr/>
            <p:nvPr/>
          </p:nvSpPr>
          <p:spPr>
            <a:xfrm>
              <a:off x="3952875" y="1970088"/>
              <a:ext cx="2855913" cy="773112"/>
            </a:xfrm>
            <a:prstGeom prst="roundRect">
              <a:avLst/>
            </a:prstGeom>
            <a:solidFill>
              <a:schemeClr val="accent5">
                <a:lumMod val="75000"/>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1" name="文本框 50"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3866998" y="1962151"/>
              <a:ext cx="3027680" cy="737235"/>
            </a:xfrm>
            <a:prstGeom prst="rect">
              <a:avLst/>
            </a:prstGeom>
            <a:noFill/>
            <a:effectLst/>
          </p:spPr>
          <p:txBody>
            <a:bodyPr wrap="none" rtlCol="0">
              <a:spAutoFit/>
            </a:bodyPr>
            <a:lstStyle/>
            <a:p>
              <a:pPr marL="0" marR="0" lvl="0" indent="0" algn="just" defTabSz="914400" rtl="0" eaLnBrk="1" fontAlgn="auto" latinLnBrk="0" hangingPunct="1">
                <a:lnSpc>
                  <a:spcPct val="150000"/>
                </a:lnSpc>
                <a:spcBef>
                  <a:spcPct val="0"/>
                </a:spcBef>
                <a:spcAft>
                  <a:spcPct val="0"/>
                </a:spcAft>
                <a:buClrTx/>
                <a:buSzTx/>
                <a:buFontTx/>
                <a:buNone/>
                <a:defRPr/>
              </a:pPr>
              <a:r>
                <a:rPr lang="zh-CN" altLang="en-US" sz="2800" kern="100" dirty="0">
                  <a:solidFill>
                    <a:schemeClr val="bg1"/>
                  </a:solidFill>
                  <a:effectLst/>
                  <a:latin typeface="+mn-ea"/>
                  <a:cs typeface="Times New Roman" panose="02020603050405020304" pitchFamily="18" charset="0"/>
                </a:rPr>
                <a:t>基于开源框架</a:t>
              </a:r>
              <a:r>
                <a:rPr lang="zh-CN" altLang="en-US" sz="2800" kern="100" dirty="0">
                  <a:solidFill>
                    <a:schemeClr val="bg1"/>
                  </a:solidFill>
                  <a:effectLst/>
                  <a:latin typeface="+mn-ea"/>
                  <a:cs typeface="Times New Roman" panose="02020603050405020304" pitchFamily="18" charset="0"/>
                </a:rPr>
                <a:t>搭建</a:t>
              </a:r>
              <a:endParaRPr lang="zh-CN" altLang="en-US" sz="2800" kern="100" dirty="0">
                <a:solidFill>
                  <a:schemeClr val="bg1"/>
                </a:solidFill>
                <a:effectLst/>
                <a:latin typeface="+mn-ea"/>
                <a:cs typeface="Times New Roman" panose="02020603050405020304" pitchFamily="18" charset="0"/>
              </a:endParaRPr>
            </a:p>
          </p:txBody>
        </p:sp>
      </p:grpSp>
      <p:grpSp>
        <p:nvGrpSpPr>
          <p:cNvPr id="52" name="组合 51"/>
          <p:cNvGrpSpPr/>
          <p:nvPr/>
        </p:nvGrpSpPr>
        <p:grpSpPr>
          <a:xfrm>
            <a:off x="3952875" y="3487791"/>
            <a:ext cx="2855913" cy="774700"/>
            <a:chOff x="3952875" y="3751263"/>
            <a:chExt cx="2855913" cy="774700"/>
          </a:xfrm>
        </p:grpSpPr>
        <p:sp>
          <p:nvSpPr>
            <p:cNvPr id="53" name="圆角矩形 52"/>
            <p:cNvSpPr/>
            <p:nvPr/>
          </p:nvSpPr>
          <p:spPr>
            <a:xfrm>
              <a:off x="3952875" y="3751263"/>
              <a:ext cx="2855913" cy="774700"/>
            </a:xfrm>
            <a:prstGeom prst="roundRect">
              <a:avLst/>
            </a:prstGeom>
            <a:solidFill>
              <a:schemeClr val="bg1"/>
            </a:solidFill>
            <a:ln>
              <a:noFill/>
            </a:ln>
            <a:effectLst>
              <a:outerShdw blurRad="508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4" name="文本框 53"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053205" y="3922078"/>
              <a:ext cx="2572385" cy="460375"/>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en-US" sz="2400" kern="100" dirty="0">
                  <a:effectLst/>
                  <a:latin typeface="+mn-ea"/>
                  <a:cs typeface="Times New Roman" panose="02020603050405020304" pitchFamily="18" charset="0"/>
                </a:rPr>
                <a:t>用户体验</a:t>
              </a:r>
              <a:endParaRPr lang="zh-CN" altLang="en-US" sz="2400" kern="100" dirty="0">
                <a:effectLst/>
                <a:latin typeface="+mn-ea"/>
                <a:cs typeface="Times New Roman" panose="02020603050405020304" pitchFamily="18" charset="0"/>
              </a:endParaRPr>
            </a:p>
          </p:txBody>
        </p:sp>
      </p:grpSp>
      <p:grpSp>
        <p:nvGrpSpPr>
          <p:cNvPr id="55" name="组合 54"/>
          <p:cNvGrpSpPr/>
          <p:nvPr/>
        </p:nvGrpSpPr>
        <p:grpSpPr>
          <a:xfrm>
            <a:off x="3867785" y="5272141"/>
            <a:ext cx="3019425" cy="774700"/>
            <a:chOff x="3873500" y="5532438"/>
            <a:chExt cx="3019425" cy="774700"/>
          </a:xfrm>
        </p:grpSpPr>
        <p:sp>
          <p:nvSpPr>
            <p:cNvPr id="56" name="圆角矩形 55"/>
            <p:cNvSpPr/>
            <p:nvPr/>
          </p:nvSpPr>
          <p:spPr>
            <a:xfrm>
              <a:off x="3952875" y="5532438"/>
              <a:ext cx="2855913" cy="774700"/>
            </a:xfrm>
            <a:prstGeom prst="roundRect">
              <a:avLst/>
            </a:prstGeom>
            <a:solidFill>
              <a:schemeClr val="accent5">
                <a:lumMod val="75000"/>
                <a:alpha val="30000"/>
              </a:schemeClr>
            </a:solidFill>
            <a:ln>
              <a:noFill/>
            </a:ln>
            <a:effectLst>
              <a:outerShdw blurRad="88900" dist="63500" dir="2700000" algn="tl" rotWithShape="0">
                <a:schemeClr val="tx1">
                  <a:lumMod val="95000"/>
                  <a:lumOff val="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prstClr val="white"/>
                </a:solidFill>
                <a:effectLst/>
                <a:uLnTx/>
                <a:uFillTx/>
                <a:cs typeface="+mn-ea"/>
                <a:sym typeface="+mn-lt"/>
              </a:endParaRPr>
            </a:p>
          </p:txBody>
        </p:sp>
        <p:sp>
          <p:nvSpPr>
            <p:cNvPr id="57" name="文本框 56"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3873500" y="5683568"/>
              <a:ext cx="3019425" cy="521970"/>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prstClr val="white"/>
                  </a:solidFill>
                  <a:effectLst/>
                  <a:uLnTx/>
                  <a:uFillTx/>
                  <a:cs typeface="+mn-ea"/>
                  <a:sym typeface="+mn-lt"/>
                </a:rPr>
                <a:t>适用范围</a:t>
              </a:r>
              <a:r>
                <a:rPr kumimoji="0" lang="zh-CN" altLang="en-US" sz="2800" b="0" i="0" u="none" strike="noStrike" kern="1200" cap="none" spc="0" normalizeH="0" baseline="0" noProof="0" dirty="0">
                  <a:ln>
                    <a:noFill/>
                  </a:ln>
                  <a:solidFill>
                    <a:prstClr val="white"/>
                  </a:solidFill>
                  <a:effectLst/>
                  <a:uLnTx/>
                  <a:uFillTx/>
                  <a:cs typeface="+mn-ea"/>
                  <a:sym typeface="+mn-lt"/>
                </a:rPr>
                <a:t>广泛</a:t>
              </a:r>
              <a:endParaRPr kumimoji="0" lang="zh-CN" altLang="en-US" sz="2800" b="0" i="0" u="none" strike="noStrike" kern="1200" cap="none" spc="0" normalizeH="0" baseline="0" noProof="0" dirty="0">
                <a:ln>
                  <a:noFill/>
                </a:ln>
                <a:solidFill>
                  <a:prstClr val="white"/>
                </a:solidFill>
                <a:effectLst/>
                <a:uLnTx/>
                <a:uFillTx/>
                <a:cs typeface="+mn-ea"/>
                <a:sym typeface="+mn-lt"/>
              </a:endParaRPr>
            </a:p>
          </p:txBody>
        </p:sp>
      </p:grpSp>
      <p:sp>
        <p:nvSpPr>
          <p:cNvPr id="58" name="矩形 47"/>
          <p:cNvSpPr>
            <a:spLocks noChangeArrowheads="1"/>
          </p:cNvSpPr>
          <p:nvPr/>
        </p:nvSpPr>
        <p:spPr bwMode="auto">
          <a:xfrm>
            <a:off x="7404459" y="1423702"/>
            <a:ext cx="3847310" cy="1567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spcAft>
                <a:spcPct val="0"/>
              </a:spcAft>
              <a:buNone/>
              <a:defRPr/>
            </a:pPr>
            <a:r>
              <a:rPr altLang="zh-CN" sz="1600">
                <a:solidFill>
                  <a:schemeClr val="bg1"/>
                </a:solidFill>
                <a:latin typeface="+mn-ea"/>
                <a:ea typeface="+mn-ea"/>
              </a:rPr>
              <a:t>项目基于开源工具和框架搭建，成本低易部署，适用各类开源项目（软件、硬件开源设计等），这些工具具有广泛的社区支持和文档，便于其他用户快速上手。	</a:t>
            </a:r>
            <a:endParaRPr altLang="zh-CN" sz="1600">
              <a:solidFill>
                <a:schemeClr val="bg1"/>
              </a:solidFill>
              <a:latin typeface="+mn-ea"/>
              <a:ea typeface="+mn-ea"/>
            </a:endParaRPr>
          </a:p>
        </p:txBody>
      </p:sp>
      <p:sp>
        <p:nvSpPr>
          <p:cNvPr id="59" name="矩形 47"/>
          <p:cNvSpPr>
            <a:spLocks noChangeArrowheads="1"/>
          </p:cNvSpPr>
          <p:nvPr/>
        </p:nvSpPr>
        <p:spPr bwMode="auto">
          <a:xfrm>
            <a:off x="7404459" y="3105118"/>
            <a:ext cx="3847310" cy="1567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50000"/>
              </a:lnSpc>
              <a:buNone/>
            </a:pPr>
            <a:r>
              <a:rPr lang="zh-CN" altLang="zh-CN" sz="1600" dirty="0">
                <a:solidFill>
                  <a:schemeClr val="bg1"/>
                </a:solidFill>
                <a:latin typeface="+mn-ea"/>
                <a:ea typeface="+mn-ea"/>
              </a:rPr>
              <a:t>设计用户界面，支持一键切换不同视角，这种灵活的视角切换功能增强了用户体验，提供了极大的便利性和实用性，帮助用户快速找到他们最关心的信息。</a:t>
            </a:r>
            <a:endParaRPr lang="zh-CN" altLang="zh-CN" sz="1600" dirty="0">
              <a:solidFill>
                <a:schemeClr val="bg1"/>
              </a:solidFill>
              <a:latin typeface="+mn-ea"/>
              <a:ea typeface="+mn-ea"/>
            </a:endParaRPr>
          </a:p>
        </p:txBody>
      </p:sp>
      <p:sp>
        <p:nvSpPr>
          <p:cNvPr id="60" name="矩形 47"/>
          <p:cNvSpPr>
            <a:spLocks noChangeArrowheads="1"/>
          </p:cNvSpPr>
          <p:nvPr/>
        </p:nvSpPr>
        <p:spPr bwMode="auto">
          <a:xfrm>
            <a:off x="7404459" y="4786397"/>
            <a:ext cx="3847310" cy="193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lvl="0">
              <a:lnSpc>
                <a:spcPct val="150000"/>
              </a:lnSpc>
              <a:spcAft>
                <a:spcPct val="0"/>
              </a:spcAft>
              <a:buNone/>
              <a:defRPr/>
            </a:pPr>
            <a:r>
              <a:rPr lang="zh-CN" altLang="zh-CN" sz="1600" dirty="0">
                <a:solidFill>
                  <a:schemeClr val="bg1"/>
                </a:solidFill>
                <a:latin typeface="等线 Light" panose="02010600030101010101" pitchFamily="2" charset="-122"/>
                <a:ea typeface="等线 Light" panose="02010600030101010101" pitchFamily="2" charset="-122"/>
              </a:rPr>
              <a:t>系统不仅适用于软件类开源项目，还可以应用于硬件开源设计等各类开源项目。无论项目规模大小，都可以从中受益。广泛的适用范围使得该系统具有很高的推广潜力，可以覆盖更多的用户群体。</a:t>
            </a:r>
            <a:endParaRPr lang="zh-CN" altLang="zh-CN" sz="1600" dirty="0">
              <a:solidFill>
                <a:schemeClr val="bg1"/>
              </a:solidFill>
              <a:latin typeface="等线 Light" panose="02010600030101010101" pitchFamily="2" charset="-122"/>
              <a:ea typeface="等线 Light" panose="02010600030101010101" pitchFamily="2" charset="-122"/>
            </a:endParaRPr>
          </a:p>
        </p:txBody>
      </p:sp>
      <p:sp>
        <p:nvSpPr>
          <p:cNvPr id="23" name="TextBox 39"/>
          <p:cNvSpPr txBox="1"/>
          <p:nvPr/>
        </p:nvSpPr>
        <p:spPr>
          <a:xfrm>
            <a:off x="319378" y="344615"/>
            <a:ext cx="3975735" cy="583565"/>
          </a:xfrm>
          <a:prstGeom prst="rect">
            <a:avLst/>
          </a:prstGeom>
          <a:noFill/>
        </p:spPr>
        <p:txBody>
          <a:bodyPr wrap="none" rtlCol="0">
            <a:spAutoFit/>
          </a:bodyPr>
          <a:lstStyle/>
          <a:p>
            <a:r>
              <a:rPr lang="zh-CN" altLang="en-US" sz="3200" b="1" dirty="0">
                <a:solidFill>
                  <a:schemeClr val="bg1"/>
                </a:solidFill>
                <a:cs typeface="+mn-ea"/>
                <a:sym typeface="+mn-lt"/>
              </a:rPr>
              <a:t>应用场景</a:t>
            </a:r>
            <a:r>
              <a:rPr lang="en-US" altLang="zh-CN" sz="3200" b="1" dirty="0">
                <a:solidFill>
                  <a:schemeClr val="bg1"/>
                </a:solidFill>
                <a:cs typeface="+mn-ea"/>
                <a:sym typeface="+mn-lt"/>
              </a:rPr>
              <a:t>·</a:t>
            </a:r>
            <a:r>
              <a:rPr lang="zh-CN" altLang="en-US" sz="3200" b="1" dirty="0">
                <a:solidFill>
                  <a:schemeClr val="bg1"/>
                </a:solidFill>
                <a:cs typeface="+mn-ea"/>
                <a:sym typeface="+mn-lt"/>
              </a:rPr>
              <a:t>推广可行性</a:t>
            </a:r>
            <a:endParaRPr lang="zh-CN" altLang="en-US" sz="3200" b="1" dirty="0">
              <a:solidFill>
                <a:schemeClr val="bg1"/>
              </a:solidFill>
              <a:cs typeface="+mn-ea"/>
              <a:sym typeface="+mn-lt"/>
            </a:endParaRPr>
          </a:p>
        </p:txBody>
      </p:sp>
      <p:pic>
        <p:nvPicPr>
          <p:cNvPr id="101" name="图片 100"/>
          <p:cNvPicPr/>
          <p:nvPr/>
        </p:nvPicPr>
        <p:blipFill>
          <a:blip r:embed="rId1"/>
          <a:srcRect r="-1335" b="12810"/>
          <a:stretch>
            <a:fillRect/>
          </a:stretch>
        </p:blipFill>
        <p:spPr>
          <a:xfrm>
            <a:off x="145415" y="3040380"/>
            <a:ext cx="3211830" cy="17113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barn(outHorizontal)">
                                      <p:cBhvr>
                                        <p:cTn id="11" dur="500"/>
                                        <p:tgtEl>
                                          <p:spTgt spid="4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left)">
                                      <p:cBhvr>
                                        <p:cTn id="15" dur="500"/>
                                        <p:tgtEl>
                                          <p:spTgt spid="45"/>
                                        </p:tgtEl>
                                      </p:cBhvr>
                                    </p:animEffect>
                                  </p:childTnLst>
                                </p:cTn>
                              </p:par>
                              <p:par>
                                <p:cTn id="16" presetID="22" presetClass="entr" presetSubtype="8" fill="hold"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left)">
                                      <p:cBhvr>
                                        <p:cTn id="18" dur="500"/>
                                        <p:tgtEl>
                                          <p:spTgt spid="47"/>
                                        </p:tgtEl>
                                      </p:cBhvr>
                                    </p:animEffect>
                                  </p:childTnLst>
                                </p:cTn>
                              </p:par>
                            </p:childTnLst>
                          </p:cTn>
                        </p:par>
                        <p:par>
                          <p:cTn id="19" fill="hold">
                            <p:stCondLst>
                              <p:cond delay="1500"/>
                            </p:stCondLst>
                            <p:childTnLst>
                              <p:par>
                                <p:cTn id="20" presetID="2" presetClass="entr" presetSubtype="2" decel="28000" fill="hold" nodeType="after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additive="base">
                                        <p:cTn id="22" dur="750" fill="hold"/>
                                        <p:tgtEl>
                                          <p:spTgt spid="49"/>
                                        </p:tgtEl>
                                        <p:attrNameLst>
                                          <p:attrName>ppt_x</p:attrName>
                                        </p:attrNameLst>
                                      </p:cBhvr>
                                      <p:tavLst>
                                        <p:tav tm="0">
                                          <p:val>
                                            <p:strVal val="1+#ppt_w/2"/>
                                          </p:val>
                                        </p:tav>
                                        <p:tav tm="100000">
                                          <p:val>
                                            <p:strVal val="#ppt_x"/>
                                          </p:val>
                                        </p:tav>
                                      </p:tavLst>
                                    </p:anim>
                                    <p:anim calcmode="lin" valueType="num">
                                      <p:cBhvr additive="base">
                                        <p:cTn id="23" dur="750" fill="hold"/>
                                        <p:tgtEl>
                                          <p:spTgt spid="49"/>
                                        </p:tgtEl>
                                        <p:attrNameLst>
                                          <p:attrName>ppt_y</p:attrName>
                                        </p:attrNameLst>
                                      </p:cBhvr>
                                      <p:tavLst>
                                        <p:tav tm="0">
                                          <p:val>
                                            <p:strVal val="#ppt_y"/>
                                          </p:val>
                                        </p:tav>
                                        <p:tav tm="100000">
                                          <p:val>
                                            <p:strVal val="#ppt_y"/>
                                          </p:val>
                                        </p:tav>
                                      </p:tavLst>
                                    </p:anim>
                                  </p:childTnLst>
                                </p:cTn>
                              </p:par>
                              <p:par>
                                <p:cTn id="24" presetID="2" presetClass="entr" presetSubtype="2" decel="28000" fill="hold" nodeType="withEffect">
                                  <p:stCondLst>
                                    <p:cond delay="25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750" fill="hold"/>
                                        <p:tgtEl>
                                          <p:spTgt spid="52"/>
                                        </p:tgtEl>
                                        <p:attrNameLst>
                                          <p:attrName>ppt_x</p:attrName>
                                        </p:attrNameLst>
                                      </p:cBhvr>
                                      <p:tavLst>
                                        <p:tav tm="0">
                                          <p:val>
                                            <p:strVal val="1+#ppt_w/2"/>
                                          </p:val>
                                        </p:tav>
                                        <p:tav tm="100000">
                                          <p:val>
                                            <p:strVal val="#ppt_x"/>
                                          </p:val>
                                        </p:tav>
                                      </p:tavLst>
                                    </p:anim>
                                    <p:anim calcmode="lin" valueType="num">
                                      <p:cBhvr additive="base">
                                        <p:cTn id="27" dur="750" fill="hold"/>
                                        <p:tgtEl>
                                          <p:spTgt spid="52"/>
                                        </p:tgtEl>
                                        <p:attrNameLst>
                                          <p:attrName>ppt_y</p:attrName>
                                        </p:attrNameLst>
                                      </p:cBhvr>
                                      <p:tavLst>
                                        <p:tav tm="0">
                                          <p:val>
                                            <p:strVal val="#ppt_y"/>
                                          </p:val>
                                        </p:tav>
                                        <p:tav tm="100000">
                                          <p:val>
                                            <p:strVal val="#ppt_y"/>
                                          </p:val>
                                        </p:tav>
                                      </p:tavLst>
                                    </p:anim>
                                  </p:childTnLst>
                                </p:cTn>
                              </p:par>
                              <p:par>
                                <p:cTn id="28" presetID="2" presetClass="entr" presetSubtype="2" decel="28000" fill="hold" nodeType="withEffect">
                                  <p:stCondLst>
                                    <p:cond delay="500"/>
                                  </p:stCondLst>
                                  <p:childTnLst>
                                    <p:set>
                                      <p:cBhvr>
                                        <p:cTn id="29" dur="1" fill="hold">
                                          <p:stCondLst>
                                            <p:cond delay="0"/>
                                          </p:stCondLst>
                                        </p:cTn>
                                        <p:tgtEl>
                                          <p:spTgt spid="55"/>
                                        </p:tgtEl>
                                        <p:attrNameLst>
                                          <p:attrName>style.visibility</p:attrName>
                                        </p:attrNameLst>
                                      </p:cBhvr>
                                      <p:to>
                                        <p:strVal val="visible"/>
                                      </p:to>
                                    </p:set>
                                    <p:anim calcmode="lin" valueType="num">
                                      <p:cBhvr additive="base">
                                        <p:cTn id="30" dur="750" fill="hold"/>
                                        <p:tgtEl>
                                          <p:spTgt spid="55"/>
                                        </p:tgtEl>
                                        <p:attrNameLst>
                                          <p:attrName>ppt_x</p:attrName>
                                        </p:attrNameLst>
                                      </p:cBhvr>
                                      <p:tavLst>
                                        <p:tav tm="0">
                                          <p:val>
                                            <p:strVal val="1+#ppt_w/2"/>
                                          </p:val>
                                        </p:tav>
                                        <p:tav tm="100000">
                                          <p:val>
                                            <p:strVal val="#ppt_x"/>
                                          </p:val>
                                        </p:tav>
                                      </p:tavLst>
                                    </p:anim>
                                    <p:anim calcmode="lin" valueType="num">
                                      <p:cBhvr additive="base">
                                        <p:cTn id="31" dur="750" fill="hold"/>
                                        <p:tgtEl>
                                          <p:spTgt spid="55"/>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wipe(left)">
                                      <p:cBhvr>
                                        <p:cTn id="35" dur="500"/>
                                        <p:tgtEl>
                                          <p:spTgt spid="58"/>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59"/>
                                        </p:tgtEl>
                                        <p:attrNameLst>
                                          <p:attrName>style.visibility</p:attrName>
                                        </p:attrNameLst>
                                      </p:cBhvr>
                                      <p:to>
                                        <p:strVal val="visible"/>
                                      </p:to>
                                    </p:set>
                                    <p:animEffect transition="in" filter="wipe(left)">
                                      <p:cBhvr>
                                        <p:cTn id="38" dur="500"/>
                                        <p:tgtEl>
                                          <p:spTgt spid="59"/>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53" presetClass="entr" presetSubtype="16" fill="hold" nodeType="withEffect">
                                  <p:stCondLst>
                                    <p:cond delay="0"/>
                                  </p:stCondLst>
                                  <p:childTnLst>
                                    <p:set>
                                      <p:cBhvr>
                                        <p:cTn id="43" dur="1" fill="hold">
                                          <p:stCondLst>
                                            <p:cond delay="0"/>
                                          </p:stCondLst>
                                        </p:cTn>
                                        <p:tgtEl>
                                          <p:spTgt spid="101"/>
                                        </p:tgtEl>
                                        <p:attrNameLst>
                                          <p:attrName>style.visibility</p:attrName>
                                        </p:attrNameLst>
                                      </p:cBhvr>
                                      <p:to>
                                        <p:strVal val="visible"/>
                                      </p:to>
                                    </p:set>
                                    <p:anim calcmode="lin" valueType="num">
                                      <p:cBhvr>
                                        <p:cTn id="44" dur="500" fill="hold"/>
                                        <p:tgtEl>
                                          <p:spTgt spid="101"/>
                                        </p:tgtEl>
                                        <p:attrNameLst>
                                          <p:attrName>ppt_w</p:attrName>
                                        </p:attrNameLst>
                                      </p:cBhvr>
                                      <p:tavLst>
                                        <p:tav tm="0">
                                          <p:val>
                                            <p:fltVal val="0"/>
                                          </p:val>
                                        </p:tav>
                                        <p:tav tm="100000">
                                          <p:val>
                                            <p:strVal val="#ppt_w"/>
                                          </p:val>
                                        </p:tav>
                                      </p:tavLst>
                                    </p:anim>
                                    <p:anim calcmode="lin" valueType="num">
                                      <p:cBhvr>
                                        <p:cTn id="45" dur="500" fill="hold"/>
                                        <p:tgtEl>
                                          <p:spTgt spid="101"/>
                                        </p:tgtEl>
                                        <p:attrNameLst>
                                          <p:attrName>ppt_h</p:attrName>
                                        </p:attrNameLst>
                                      </p:cBhvr>
                                      <p:tavLst>
                                        <p:tav tm="0">
                                          <p:val>
                                            <p:fltVal val="0"/>
                                          </p:val>
                                        </p:tav>
                                        <p:tav tm="100000">
                                          <p:val>
                                            <p:strVal val="#ppt_h"/>
                                          </p:val>
                                        </p:tav>
                                      </p:tavLst>
                                    </p:anim>
                                    <p:animEffect transition="in" filter="fade">
                                      <p:cBhvr>
                                        <p:cTn id="46"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3046988"/>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01</a:t>
            </a:r>
            <a:endParaRPr lang="en-US" altLang="zh-CN" dirty="0">
              <a:sym typeface="+mn-lt"/>
            </a:endParaRPr>
          </a:p>
        </p:txBody>
      </p:sp>
      <p:sp>
        <p:nvSpPr>
          <p:cNvPr id="4" name="文本框 3"/>
          <p:cNvSpPr txBox="1"/>
          <p:nvPr/>
        </p:nvSpPr>
        <p:spPr>
          <a:xfrm>
            <a:off x="5030545" y="2839655"/>
            <a:ext cx="4087811" cy="92333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cs typeface="+mn-ea"/>
                <a:sym typeface="+mn-lt"/>
              </a:rPr>
              <a:t>项目简介</a:t>
            </a:r>
            <a:endParaRPr lang="en-US" altLang="zh-CN" sz="5400" b="1" dirty="0">
              <a:solidFill>
                <a:schemeClr val="bg1"/>
              </a:solidFill>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a:off x="695324" y="1550015"/>
            <a:ext cx="9582096" cy="1712913"/>
            <a:chOff x="695324" y="1564620"/>
            <a:chExt cx="9582096" cy="1712913"/>
          </a:xfrm>
        </p:grpSpPr>
        <p:sp>
          <p:nvSpPr>
            <p:cNvPr id="54" name="任意多边形: 形状 45"/>
            <p:cNvSpPr/>
            <p:nvPr/>
          </p:nvSpPr>
          <p:spPr bwMode="auto">
            <a:xfrm>
              <a:off x="695324" y="1801157"/>
              <a:ext cx="8276838" cy="1181100"/>
            </a:xfrm>
            <a:custGeom>
              <a:avLst/>
              <a:gdLst>
                <a:gd name="connsiteX0" fmla="*/ 0 w 8276838"/>
                <a:gd name="connsiteY0" fmla="*/ 0 h 1181100"/>
                <a:gd name="connsiteX1" fmla="*/ 2394337 w 8276838"/>
                <a:gd name="connsiteY1" fmla="*/ 0 h 1181100"/>
                <a:gd name="connsiteX2" fmla="*/ 4990475 w 8276838"/>
                <a:gd name="connsiteY2" fmla="*/ 0 h 1181100"/>
                <a:gd name="connsiteX3" fmla="*/ 7384812 w 8276838"/>
                <a:gd name="connsiteY3" fmla="*/ 0 h 1181100"/>
                <a:gd name="connsiteX4" fmla="*/ 7875801 w 8276838"/>
                <a:gd name="connsiteY4" fmla="*/ 584200 h 1181100"/>
                <a:gd name="connsiteX5" fmla="*/ 8269342 w 8276838"/>
                <a:gd name="connsiteY5" fmla="*/ 471488 h 1181100"/>
                <a:gd name="connsiteX6" fmla="*/ 8276838 w 8276838"/>
                <a:gd name="connsiteY6" fmla="*/ 477838 h 1181100"/>
                <a:gd name="connsiteX7" fmla="*/ 7883297 w 8276838"/>
                <a:gd name="connsiteY7" fmla="*/ 590550 h 1181100"/>
                <a:gd name="connsiteX8" fmla="*/ 8276838 w 8276838"/>
                <a:gd name="connsiteY8" fmla="*/ 703263 h 1181100"/>
                <a:gd name="connsiteX9" fmla="*/ 8269342 w 8276838"/>
                <a:gd name="connsiteY9" fmla="*/ 709613 h 1181100"/>
                <a:gd name="connsiteX10" fmla="*/ 7875801 w 8276838"/>
                <a:gd name="connsiteY10" fmla="*/ 596900 h 1181100"/>
                <a:gd name="connsiteX11" fmla="*/ 7384812 w 8276838"/>
                <a:gd name="connsiteY11" fmla="*/ 1181100 h 1181100"/>
                <a:gd name="connsiteX12" fmla="*/ 4990475 w 8276838"/>
                <a:gd name="connsiteY12" fmla="*/ 1181100 h 1181100"/>
                <a:gd name="connsiteX13" fmla="*/ 2394337 w 8276838"/>
                <a:gd name="connsiteY13" fmla="*/ 1181100 h 1181100"/>
                <a:gd name="connsiteX14" fmla="*/ 0 w 827683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6838" h="1181100">
                  <a:moveTo>
                    <a:pt x="0" y="0"/>
                  </a:moveTo>
                  <a:lnTo>
                    <a:pt x="2394337" y="0"/>
                  </a:lnTo>
                  <a:lnTo>
                    <a:pt x="4990475" y="0"/>
                  </a:lnTo>
                  <a:lnTo>
                    <a:pt x="7384812" y="0"/>
                  </a:lnTo>
                  <a:lnTo>
                    <a:pt x="7875801" y="584200"/>
                  </a:lnTo>
                  <a:lnTo>
                    <a:pt x="8269342" y="471488"/>
                  </a:lnTo>
                  <a:lnTo>
                    <a:pt x="8276838" y="477838"/>
                  </a:lnTo>
                  <a:lnTo>
                    <a:pt x="7883297" y="590550"/>
                  </a:lnTo>
                  <a:lnTo>
                    <a:pt x="8276838" y="703263"/>
                  </a:lnTo>
                  <a:lnTo>
                    <a:pt x="8269342" y="709613"/>
                  </a:lnTo>
                  <a:lnTo>
                    <a:pt x="7875801" y="596900"/>
                  </a:lnTo>
                  <a:lnTo>
                    <a:pt x="7384812" y="1181100"/>
                  </a:lnTo>
                  <a:lnTo>
                    <a:pt x="4990475" y="1181100"/>
                  </a:lnTo>
                  <a:lnTo>
                    <a:pt x="2394337" y="1181100"/>
                  </a:lnTo>
                  <a:lnTo>
                    <a:pt x="0" y="1181100"/>
                  </a:lnTo>
                  <a:close/>
                </a:path>
              </a:pathLst>
            </a:custGeom>
            <a:solidFill>
              <a:schemeClr val="bg1">
                <a:alpha val="70000"/>
              </a:schemeClr>
            </a:solidFill>
            <a:ln>
              <a:noFill/>
            </a:ln>
          </p:spPr>
          <p:txBody>
            <a:bodyPr wrap="square" anchor="ctr">
              <a:noAutofit/>
            </a:bodyPr>
            <a:lstStyle/>
            <a:p>
              <a:pPr algn="ctr"/>
              <a:endParaRPr>
                <a:cs typeface="+mn-ea"/>
                <a:sym typeface="+mn-lt"/>
              </a:endParaRPr>
            </a:p>
          </p:txBody>
        </p:sp>
        <p:grpSp>
          <p:nvGrpSpPr>
            <p:cNvPr id="55" name="Group 4"/>
            <p:cNvGrpSpPr/>
            <p:nvPr/>
          </p:nvGrpSpPr>
          <p:grpSpPr>
            <a:xfrm>
              <a:off x="8931220" y="1564620"/>
              <a:ext cx="1346200" cy="1712913"/>
              <a:chOff x="5494338" y="769938"/>
              <a:chExt cx="1346200" cy="1712913"/>
            </a:xfrm>
            <a:solidFill>
              <a:schemeClr val="accent4"/>
            </a:solidFill>
          </p:grpSpPr>
          <p:sp>
            <p:nvSpPr>
              <p:cNvPr id="82" name="Freeform: Shape 6"/>
              <p:cNvSpPr/>
              <p:nvPr/>
            </p:nvSpPr>
            <p:spPr bwMode="auto">
              <a:xfrm>
                <a:off x="5494338" y="769938"/>
                <a:ext cx="1346200" cy="1712913"/>
              </a:xfrm>
              <a:custGeom>
                <a:avLst/>
                <a:gdLst>
                  <a:gd name="T0" fmla="*/ 598 w 598"/>
                  <a:gd name="T1" fmla="*/ 377 h 760"/>
                  <a:gd name="T2" fmla="*/ 594 w 598"/>
                  <a:gd name="T3" fmla="*/ 374 h 760"/>
                  <a:gd name="T4" fmla="*/ 593 w 598"/>
                  <a:gd name="T5" fmla="*/ 374 h 760"/>
                  <a:gd name="T6" fmla="*/ 588 w 598"/>
                  <a:gd name="T7" fmla="*/ 371 h 760"/>
                  <a:gd name="T8" fmla="*/ 585 w 598"/>
                  <a:gd name="T9" fmla="*/ 372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2 h 760"/>
                  <a:gd name="T24" fmla="*/ 445 w 598"/>
                  <a:gd name="T25" fmla="*/ 325 h 760"/>
                  <a:gd name="T26" fmla="*/ 455 w 598"/>
                  <a:gd name="T27" fmla="*/ 316 h 760"/>
                  <a:gd name="T28" fmla="*/ 470 w 598"/>
                  <a:gd name="T29" fmla="*/ 316 h 760"/>
                  <a:gd name="T30" fmla="*/ 492 w 598"/>
                  <a:gd name="T31" fmla="*/ 304 h 760"/>
                  <a:gd name="T32" fmla="*/ 467 w 598"/>
                  <a:gd name="T33" fmla="*/ 296 h 760"/>
                  <a:gd name="T34" fmla="*/ 444 w 598"/>
                  <a:gd name="T35" fmla="*/ 298 h 760"/>
                  <a:gd name="T36" fmla="*/ 428 w 598"/>
                  <a:gd name="T37" fmla="*/ 8 h 760"/>
                  <a:gd name="T38" fmla="*/ 347 w 598"/>
                  <a:gd name="T39" fmla="*/ 4 h 760"/>
                  <a:gd name="T40" fmla="*/ 332 w 598"/>
                  <a:gd name="T41" fmla="*/ 47 h 760"/>
                  <a:gd name="T42" fmla="*/ 342 w 598"/>
                  <a:gd name="T43" fmla="*/ 47 h 760"/>
                  <a:gd name="T44" fmla="*/ 337 w 598"/>
                  <a:gd name="T45" fmla="*/ 96 h 760"/>
                  <a:gd name="T46" fmla="*/ 324 w 598"/>
                  <a:gd name="T47" fmla="*/ 105 h 760"/>
                  <a:gd name="T48" fmla="*/ 287 w 598"/>
                  <a:gd name="T49" fmla="*/ 341 h 760"/>
                  <a:gd name="T50" fmla="*/ 213 w 598"/>
                  <a:gd name="T51" fmla="*/ 351 h 760"/>
                  <a:gd name="T52" fmla="*/ 85 w 598"/>
                  <a:gd name="T53" fmla="*/ 368 h 760"/>
                  <a:gd name="T54" fmla="*/ 64 w 598"/>
                  <a:gd name="T55" fmla="*/ 241 h 760"/>
                  <a:gd name="T56" fmla="*/ 9 w 598"/>
                  <a:gd name="T57" fmla="*/ 241 h 760"/>
                  <a:gd name="T58" fmla="*/ 0 w 598"/>
                  <a:gd name="T59" fmla="*/ 376 h 760"/>
                  <a:gd name="T60" fmla="*/ 4 w 598"/>
                  <a:gd name="T61" fmla="*/ 377 h 760"/>
                  <a:gd name="T62" fmla="*/ 4 w 598"/>
                  <a:gd name="T63" fmla="*/ 382 h 760"/>
                  <a:gd name="T64" fmla="*/ 0 w 598"/>
                  <a:gd name="T65" fmla="*/ 384 h 760"/>
                  <a:gd name="T66" fmla="*/ 9 w 598"/>
                  <a:gd name="T67" fmla="*/ 518 h 760"/>
                  <a:gd name="T68" fmla="*/ 64 w 598"/>
                  <a:gd name="T69" fmla="*/ 518 h 760"/>
                  <a:gd name="T70" fmla="*/ 85 w 598"/>
                  <a:gd name="T71" fmla="*/ 391 h 760"/>
                  <a:gd name="T72" fmla="*/ 213 w 598"/>
                  <a:gd name="T73" fmla="*/ 408 h 760"/>
                  <a:gd name="T74" fmla="*/ 287 w 598"/>
                  <a:gd name="T75" fmla="*/ 418 h 760"/>
                  <a:gd name="T76" fmla="*/ 324 w 598"/>
                  <a:gd name="T77" fmla="*/ 654 h 760"/>
                  <a:gd name="T78" fmla="*/ 337 w 598"/>
                  <a:gd name="T79" fmla="*/ 663 h 760"/>
                  <a:gd name="T80" fmla="*/ 342 w 598"/>
                  <a:gd name="T81" fmla="*/ 712 h 760"/>
                  <a:gd name="T82" fmla="*/ 332 w 598"/>
                  <a:gd name="T83" fmla="*/ 712 h 760"/>
                  <a:gd name="T84" fmla="*/ 347 w 598"/>
                  <a:gd name="T85" fmla="*/ 755 h 760"/>
                  <a:gd name="T86" fmla="*/ 428 w 598"/>
                  <a:gd name="T87" fmla="*/ 752 h 760"/>
                  <a:gd name="T88" fmla="*/ 444 w 598"/>
                  <a:gd name="T89" fmla="*/ 461 h 760"/>
                  <a:gd name="T90" fmla="*/ 467 w 598"/>
                  <a:gd name="T91" fmla="*/ 463 h 760"/>
                  <a:gd name="T92" fmla="*/ 492 w 598"/>
                  <a:gd name="T93" fmla="*/ 455 h 760"/>
                  <a:gd name="T94" fmla="*/ 470 w 598"/>
                  <a:gd name="T95" fmla="*/ 443 h 760"/>
                  <a:gd name="T96" fmla="*/ 455 w 598"/>
                  <a:gd name="T97" fmla="*/ 443 h 760"/>
                  <a:gd name="T98" fmla="*/ 445 w 598"/>
                  <a:gd name="T99" fmla="*/ 434 h 760"/>
                  <a:gd name="T100" fmla="*/ 446 w 598"/>
                  <a:gd name="T101" fmla="*/ 427 h 760"/>
                  <a:gd name="T102" fmla="*/ 547 w 598"/>
                  <a:gd name="T103" fmla="*/ 429 h 760"/>
                  <a:gd name="T104" fmla="*/ 561 w 598"/>
                  <a:gd name="T105" fmla="*/ 398 h 760"/>
                  <a:gd name="T106" fmla="*/ 566 w 598"/>
                  <a:gd name="T107" fmla="*/ 400 h 760"/>
                  <a:gd name="T108" fmla="*/ 569 w 598"/>
                  <a:gd name="T109" fmla="*/ 452 h 760"/>
                  <a:gd name="T110" fmla="*/ 592 w 598"/>
                  <a:gd name="T111" fmla="*/ 439 h 760"/>
                  <a:gd name="T112" fmla="*/ 582 w 598"/>
                  <a:gd name="T113" fmla="*/ 390 h 760"/>
                  <a:gd name="T114" fmla="*/ 585 w 598"/>
                  <a:gd name="T115" fmla="*/ 387 h 760"/>
                  <a:gd name="T116" fmla="*/ 588 w 598"/>
                  <a:gd name="T117" fmla="*/ 388 h 760"/>
                  <a:gd name="T118" fmla="*/ 593 w 598"/>
                  <a:gd name="T119" fmla="*/ 385 h 760"/>
                  <a:gd name="T120" fmla="*/ 594 w 598"/>
                  <a:gd name="T121" fmla="*/ 385 h 760"/>
                  <a:gd name="T122" fmla="*/ 598 w 598"/>
                  <a:gd name="T123" fmla="*/ 382 h 760"/>
                  <a:gd name="T124" fmla="*/ 598 w 598"/>
                  <a:gd name="T125" fmla="*/ 37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7"/>
                    </a:moveTo>
                    <a:cubicBezTo>
                      <a:pt x="598" y="375"/>
                      <a:pt x="596" y="374"/>
                      <a:pt x="594" y="374"/>
                    </a:cubicBezTo>
                    <a:cubicBezTo>
                      <a:pt x="594" y="374"/>
                      <a:pt x="593" y="374"/>
                      <a:pt x="593" y="374"/>
                    </a:cubicBezTo>
                    <a:cubicBezTo>
                      <a:pt x="592" y="372"/>
                      <a:pt x="590" y="371"/>
                      <a:pt x="588" y="371"/>
                    </a:cubicBezTo>
                    <a:cubicBezTo>
                      <a:pt x="587" y="371"/>
                      <a:pt x="586" y="372"/>
                      <a:pt x="585" y="372"/>
                    </a:cubicBezTo>
                    <a:cubicBezTo>
                      <a:pt x="584" y="371"/>
                      <a:pt x="583" y="370"/>
                      <a:pt x="582" y="369"/>
                    </a:cubicBezTo>
                    <a:cubicBezTo>
                      <a:pt x="588" y="356"/>
                      <a:pt x="598" y="329"/>
                      <a:pt x="592" y="320"/>
                    </a:cubicBezTo>
                    <a:cubicBezTo>
                      <a:pt x="584" y="307"/>
                      <a:pt x="579" y="301"/>
                      <a:pt x="569" y="308"/>
                    </a:cubicBezTo>
                    <a:cubicBezTo>
                      <a:pt x="563" y="312"/>
                      <a:pt x="564" y="341"/>
                      <a:pt x="566" y="360"/>
                    </a:cubicBezTo>
                    <a:cubicBezTo>
                      <a:pt x="564" y="360"/>
                      <a:pt x="563" y="360"/>
                      <a:pt x="561" y="361"/>
                    </a:cubicBezTo>
                    <a:cubicBezTo>
                      <a:pt x="562" y="347"/>
                      <a:pt x="559" y="330"/>
                      <a:pt x="547" y="331"/>
                    </a:cubicBezTo>
                    <a:cubicBezTo>
                      <a:pt x="526" y="331"/>
                      <a:pt x="446" y="332"/>
                      <a:pt x="446" y="332"/>
                    </a:cubicBezTo>
                    <a:cubicBezTo>
                      <a:pt x="446" y="332"/>
                      <a:pt x="446" y="330"/>
                      <a:pt x="445" y="325"/>
                    </a:cubicBezTo>
                    <a:cubicBezTo>
                      <a:pt x="455" y="316"/>
                      <a:pt x="455" y="316"/>
                      <a:pt x="455" y="316"/>
                    </a:cubicBezTo>
                    <a:cubicBezTo>
                      <a:pt x="470" y="316"/>
                      <a:pt x="470" y="316"/>
                      <a:pt x="470" y="316"/>
                    </a:cubicBezTo>
                    <a:cubicBezTo>
                      <a:pt x="479" y="316"/>
                      <a:pt x="492" y="311"/>
                      <a:pt x="492" y="304"/>
                    </a:cubicBezTo>
                    <a:cubicBezTo>
                      <a:pt x="492" y="297"/>
                      <a:pt x="481" y="296"/>
                      <a:pt x="467" y="296"/>
                    </a:cubicBezTo>
                    <a:cubicBezTo>
                      <a:pt x="460" y="296"/>
                      <a:pt x="451" y="297"/>
                      <a:pt x="444" y="298"/>
                    </a:cubicBezTo>
                    <a:cubicBezTo>
                      <a:pt x="441" y="216"/>
                      <a:pt x="431" y="13"/>
                      <a:pt x="428" y="8"/>
                    </a:cubicBezTo>
                    <a:cubicBezTo>
                      <a:pt x="423" y="0"/>
                      <a:pt x="355" y="0"/>
                      <a:pt x="347" y="4"/>
                    </a:cubicBezTo>
                    <a:cubicBezTo>
                      <a:pt x="339" y="8"/>
                      <a:pt x="332" y="47"/>
                      <a:pt x="332" y="47"/>
                    </a:cubicBezTo>
                    <a:cubicBezTo>
                      <a:pt x="342" y="47"/>
                      <a:pt x="342" y="47"/>
                      <a:pt x="342" y="47"/>
                    </a:cubicBezTo>
                    <a:cubicBezTo>
                      <a:pt x="337" y="96"/>
                      <a:pt x="337" y="96"/>
                      <a:pt x="337" y="96"/>
                    </a:cubicBezTo>
                    <a:cubicBezTo>
                      <a:pt x="324" y="105"/>
                      <a:pt x="324" y="105"/>
                      <a:pt x="324" y="105"/>
                    </a:cubicBezTo>
                    <a:cubicBezTo>
                      <a:pt x="287" y="341"/>
                      <a:pt x="287" y="341"/>
                      <a:pt x="287" y="341"/>
                    </a:cubicBezTo>
                    <a:cubicBezTo>
                      <a:pt x="287" y="341"/>
                      <a:pt x="258" y="344"/>
                      <a:pt x="213" y="351"/>
                    </a:cubicBezTo>
                    <a:cubicBezTo>
                      <a:pt x="191" y="355"/>
                      <a:pt x="136" y="362"/>
                      <a:pt x="85" y="368"/>
                    </a:cubicBezTo>
                    <a:cubicBezTo>
                      <a:pt x="64" y="241"/>
                      <a:pt x="64" y="241"/>
                      <a:pt x="64" y="241"/>
                    </a:cubicBezTo>
                    <a:cubicBezTo>
                      <a:pt x="9" y="241"/>
                      <a:pt x="9" y="241"/>
                      <a:pt x="9" y="241"/>
                    </a:cubicBezTo>
                    <a:cubicBezTo>
                      <a:pt x="0" y="376"/>
                      <a:pt x="0" y="376"/>
                      <a:pt x="0" y="376"/>
                    </a:cubicBezTo>
                    <a:cubicBezTo>
                      <a:pt x="4" y="377"/>
                      <a:pt x="4" y="377"/>
                      <a:pt x="4" y="377"/>
                    </a:cubicBezTo>
                    <a:cubicBezTo>
                      <a:pt x="4" y="382"/>
                      <a:pt x="4" y="382"/>
                      <a:pt x="4" y="382"/>
                    </a:cubicBezTo>
                    <a:cubicBezTo>
                      <a:pt x="0" y="384"/>
                      <a:pt x="0" y="384"/>
                      <a:pt x="0" y="384"/>
                    </a:cubicBezTo>
                    <a:cubicBezTo>
                      <a:pt x="9" y="518"/>
                      <a:pt x="9" y="518"/>
                      <a:pt x="9" y="518"/>
                    </a:cubicBezTo>
                    <a:cubicBezTo>
                      <a:pt x="64" y="518"/>
                      <a:pt x="64" y="518"/>
                      <a:pt x="64" y="518"/>
                    </a:cubicBezTo>
                    <a:cubicBezTo>
                      <a:pt x="85" y="391"/>
                      <a:pt x="85" y="391"/>
                      <a:pt x="85" y="391"/>
                    </a:cubicBezTo>
                    <a:cubicBezTo>
                      <a:pt x="136" y="397"/>
                      <a:pt x="191" y="404"/>
                      <a:pt x="213" y="408"/>
                    </a:cubicBezTo>
                    <a:cubicBezTo>
                      <a:pt x="258" y="416"/>
                      <a:pt x="287" y="418"/>
                      <a:pt x="287" y="418"/>
                    </a:cubicBezTo>
                    <a:cubicBezTo>
                      <a:pt x="324" y="654"/>
                      <a:pt x="324" y="654"/>
                      <a:pt x="324" y="654"/>
                    </a:cubicBezTo>
                    <a:cubicBezTo>
                      <a:pt x="337" y="663"/>
                      <a:pt x="337" y="663"/>
                      <a:pt x="337" y="663"/>
                    </a:cubicBezTo>
                    <a:cubicBezTo>
                      <a:pt x="342" y="712"/>
                      <a:pt x="342" y="712"/>
                      <a:pt x="342" y="712"/>
                    </a:cubicBezTo>
                    <a:cubicBezTo>
                      <a:pt x="332" y="712"/>
                      <a:pt x="332" y="712"/>
                      <a:pt x="332" y="712"/>
                    </a:cubicBezTo>
                    <a:cubicBezTo>
                      <a:pt x="332" y="712"/>
                      <a:pt x="339" y="751"/>
                      <a:pt x="347" y="755"/>
                    </a:cubicBezTo>
                    <a:cubicBezTo>
                      <a:pt x="355" y="760"/>
                      <a:pt x="423" y="759"/>
                      <a:pt x="428" y="752"/>
                    </a:cubicBezTo>
                    <a:cubicBezTo>
                      <a:pt x="431" y="746"/>
                      <a:pt x="441" y="543"/>
                      <a:pt x="444" y="461"/>
                    </a:cubicBezTo>
                    <a:cubicBezTo>
                      <a:pt x="451" y="462"/>
                      <a:pt x="460" y="463"/>
                      <a:pt x="467" y="463"/>
                    </a:cubicBezTo>
                    <a:cubicBezTo>
                      <a:pt x="481" y="463"/>
                      <a:pt x="492" y="463"/>
                      <a:pt x="492" y="455"/>
                    </a:cubicBezTo>
                    <a:cubicBezTo>
                      <a:pt x="492" y="448"/>
                      <a:pt x="479" y="443"/>
                      <a:pt x="470" y="443"/>
                    </a:cubicBezTo>
                    <a:cubicBezTo>
                      <a:pt x="462" y="443"/>
                      <a:pt x="455" y="443"/>
                      <a:pt x="455" y="443"/>
                    </a:cubicBezTo>
                    <a:cubicBezTo>
                      <a:pt x="445" y="434"/>
                      <a:pt x="445" y="434"/>
                      <a:pt x="445" y="434"/>
                    </a:cubicBezTo>
                    <a:cubicBezTo>
                      <a:pt x="446" y="430"/>
                      <a:pt x="446" y="427"/>
                      <a:pt x="446" y="427"/>
                    </a:cubicBezTo>
                    <a:cubicBezTo>
                      <a:pt x="446" y="427"/>
                      <a:pt x="526" y="428"/>
                      <a:pt x="547" y="429"/>
                    </a:cubicBezTo>
                    <a:cubicBezTo>
                      <a:pt x="559" y="429"/>
                      <a:pt x="562" y="412"/>
                      <a:pt x="561" y="398"/>
                    </a:cubicBezTo>
                    <a:cubicBezTo>
                      <a:pt x="563" y="399"/>
                      <a:pt x="564" y="399"/>
                      <a:pt x="566" y="400"/>
                    </a:cubicBezTo>
                    <a:cubicBezTo>
                      <a:pt x="564" y="418"/>
                      <a:pt x="563" y="447"/>
                      <a:pt x="569" y="452"/>
                    </a:cubicBezTo>
                    <a:cubicBezTo>
                      <a:pt x="579" y="458"/>
                      <a:pt x="584" y="452"/>
                      <a:pt x="592" y="439"/>
                    </a:cubicBezTo>
                    <a:cubicBezTo>
                      <a:pt x="598" y="430"/>
                      <a:pt x="588" y="404"/>
                      <a:pt x="582" y="390"/>
                    </a:cubicBezTo>
                    <a:cubicBezTo>
                      <a:pt x="583" y="390"/>
                      <a:pt x="584" y="388"/>
                      <a:pt x="585" y="387"/>
                    </a:cubicBezTo>
                    <a:cubicBezTo>
                      <a:pt x="586" y="388"/>
                      <a:pt x="587" y="388"/>
                      <a:pt x="588" y="388"/>
                    </a:cubicBezTo>
                    <a:cubicBezTo>
                      <a:pt x="590" y="388"/>
                      <a:pt x="592" y="387"/>
                      <a:pt x="593" y="385"/>
                    </a:cubicBezTo>
                    <a:cubicBezTo>
                      <a:pt x="593" y="385"/>
                      <a:pt x="594" y="385"/>
                      <a:pt x="594" y="385"/>
                    </a:cubicBezTo>
                    <a:cubicBezTo>
                      <a:pt x="596" y="385"/>
                      <a:pt x="598" y="384"/>
                      <a:pt x="598" y="382"/>
                    </a:cubicBezTo>
                    <a:lnTo>
                      <a:pt x="598" y="377"/>
                    </a:lnTo>
                    <a:close/>
                  </a:path>
                </a:pathLst>
              </a:custGeom>
              <a:solidFill>
                <a:schemeClr val="bg1">
                  <a:alpha val="7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sp>
            <p:nvSpPr>
              <p:cNvPr id="83" name="Oval 7"/>
              <p:cNvSpPr/>
              <p:nvPr/>
            </p:nvSpPr>
            <p:spPr bwMode="auto">
              <a:xfrm>
                <a:off x="6167438" y="1479551"/>
                <a:ext cx="290512" cy="290513"/>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grpSp>
      </p:grpSp>
      <p:grpSp>
        <p:nvGrpSpPr>
          <p:cNvPr id="84" name="组合 83"/>
          <p:cNvGrpSpPr/>
          <p:nvPr/>
        </p:nvGrpSpPr>
        <p:grpSpPr>
          <a:xfrm>
            <a:off x="777875" y="2967178"/>
            <a:ext cx="8826705" cy="1712913"/>
            <a:chOff x="695325" y="3004008"/>
            <a:chExt cx="8826705" cy="1712913"/>
          </a:xfrm>
        </p:grpSpPr>
        <p:sp>
          <p:nvSpPr>
            <p:cNvPr id="85" name="任意多边形: 形状 46"/>
            <p:cNvSpPr/>
            <p:nvPr/>
          </p:nvSpPr>
          <p:spPr bwMode="auto">
            <a:xfrm>
              <a:off x="695325" y="3266583"/>
              <a:ext cx="7495582" cy="1179513"/>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1"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chemeClr val="bg1">
                <a:alpha val="50000"/>
              </a:schemeClr>
            </a:solidFill>
            <a:ln>
              <a:noFill/>
            </a:ln>
          </p:spPr>
          <p:txBody>
            <a:bodyPr wrap="square" anchor="ctr">
              <a:noAutofit/>
            </a:bodyPr>
            <a:lstStyle/>
            <a:p>
              <a:pPr algn="ctr"/>
              <a:endParaRPr>
                <a:cs typeface="+mn-ea"/>
                <a:sym typeface="+mn-lt"/>
              </a:endParaRPr>
            </a:p>
          </p:txBody>
        </p:sp>
        <p:grpSp>
          <p:nvGrpSpPr>
            <p:cNvPr id="86" name="Group 9"/>
            <p:cNvGrpSpPr/>
            <p:nvPr/>
          </p:nvGrpSpPr>
          <p:grpSpPr>
            <a:xfrm>
              <a:off x="8175830" y="3004008"/>
              <a:ext cx="1346200" cy="1712913"/>
              <a:chOff x="4575175" y="2673351"/>
              <a:chExt cx="1346200" cy="1712913"/>
            </a:xfrm>
            <a:solidFill>
              <a:schemeClr val="accent5"/>
            </a:solidFill>
          </p:grpSpPr>
          <p:sp>
            <p:nvSpPr>
              <p:cNvPr id="87" name="Freeform: Shape 11"/>
              <p:cNvSpPr/>
              <p:nvPr/>
            </p:nvSpPr>
            <p:spPr bwMode="auto">
              <a:xfrm>
                <a:off x="4575175" y="2673351"/>
                <a:ext cx="1346200" cy="1712913"/>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chemeClr val="bg1">
                  <a:alpha val="5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sp>
            <p:nvSpPr>
              <p:cNvPr id="88" name="Oval 12"/>
              <p:cNvSpPr/>
              <p:nvPr/>
            </p:nvSpPr>
            <p:spPr bwMode="auto">
              <a:xfrm>
                <a:off x="5257800" y="3386138"/>
                <a:ext cx="290512" cy="287338"/>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grpSp>
      </p:grpSp>
      <p:grpSp>
        <p:nvGrpSpPr>
          <p:cNvPr id="89" name="组合 88"/>
          <p:cNvGrpSpPr/>
          <p:nvPr/>
        </p:nvGrpSpPr>
        <p:grpSpPr>
          <a:xfrm>
            <a:off x="695325" y="4443391"/>
            <a:ext cx="10182525" cy="1712913"/>
            <a:chOff x="695325" y="4443391"/>
            <a:chExt cx="10182525" cy="1712913"/>
          </a:xfrm>
        </p:grpSpPr>
        <p:sp>
          <p:nvSpPr>
            <p:cNvPr id="90" name="任意多边形: 形状 47"/>
            <p:cNvSpPr/>
            <p:nvPr/>
          </p:nvSpPr>
          <p:spPr bwMode="auto">
            <a:xfrm>
              <a:off x="695325" y="4709603"/>
              <a:ext cx="8864088" cy="1181100"/>
            </a:xfrm>
            <a:custGeom>
              <a:avLst/>
              <a:gdLst>
                <a:gd name="connsiteX0" fmla="*/ 0 w 8864088"/>
                <a:gd name="connsiteY0" fmla="*/ 0 h 1181100"/>
                <a:gd name="connsiteX1" fmla="*/ 2394338 w 8864088"/>
                <a:gd name="connsiteY1" fmla="*/ 0 h 1181100"/>
                <a:gd name="connsiteX2" fmla="*/ 5639398 w 8864088"/>
                <a:gd name="connsiteY2" fmla="*/ 0 h 1181100"/>
                <a:gd name="connsiteX3" fmla="*/ 8033736 w 8864088"/>
                <a:gd name="connsiteY3" fmla="*/ 0 h 1181100"/>
                <a:gd name="connsiteX4" fmla="*/ 8492179 w 8864088"/>
                <a:gd name="connsiteY4" fmla="*/ 582613 h 1181100"/>
                <a:gd name="connsiteX5" fmla="*/ 8858565 w 8864088"/>
                <a:gd name="connsiteY5" fmla="*/ 471488 h 1181100"/>
                <a:gd name="connsiteX6" fmla="*/ 8864088 w 8864088"/>
                <a:gd name="connsiteY6" fmla="*/ 479425 h 1181100"/>
                <a:gd name="connsiteX7" fmla="*/ 8501385 w 8864088"/>
                <a:gd name="connsiteY7" fmla="*/ 590550 h 1181100"/>
                <a:gd name="connsiteX8" fmla="*/ 8864088 w 8864088"/>
                <a:gd name="connsiteY8" fmla="*/ 703263 h 1181100"/>
                <a:gd name="connsiteX9" fmla="*/ 8858565 w 8864088"/>
                <a:gd name="connsiteY9" fmla="*/ 711200 h 1181100"/>
                <a:gd name="connsiteX10" fmla="*/ 8492179 w 8864088"/>
                <a:gd name="connsiteY10" fmla="*/ 598488 h 1181100"/>
                <a:gd name="connsiteX11" fmla="*/ 8033736 w 8864088"/>
                <a:gd name="connsiteY11" fmla="*/ 1181100 h 1181100"/>
                <a:gd name="connsiteX12" fmla="*/ 5639398 w 8864088"/>
                <a:gd name="connsiteY12" fmla="*/ 1181100 h 1181100"/>
                <a:gd name="connsiteX13" fmla="*/ 2394338 w 8864088"/>
                <a:gd name="connsiteY13" fmla="*/ 1181100 h 1181100"/>
                <a:gd name="connsiteX14" fmla="*/ 0 w 886408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64088" h="1181100">
                  <a:moveTo>
                    <a:pt x="0" y="0"/>
                  </a:moveTo>
                  <a:lnTo>
                    <a:pt x="2394338" y="0"/>
                  </a:lnTo>
                  <a:lnTo>
                    <a:pt x="5639398" y="0"/>
                  </a:lnTo>
                  <a:lnTo>
                    <a:pt x="8033736" y="0"/>
                  </a:lnTo>
                  <a:lnTo>
                    <a:pt x="8492179" y="582613"/>
                  </a:lnTo>
                  <a:lnTo>
                    <a:pt x="8858565" y="471488"/>
                  </a:lnTo>
                  <a:lnTo>
                    <a:pt x="8864088" y="479425"/>
                  </a:lnTo>
                  <a:lnTo>
                    <a:pt x="8501385" y="590550"/>
                  </a:lnTo>
                  <a:lnTo>
                    <a:pt x="8864088" y="703263"/>
                  </a:lnTo>
                  <a:lnTo>
                    <a:pt x="8858565" y="711200"/>
                  </a:lnTo>
                  <a:lnTo>
                    <a:pt x="8492179" y="598488"/>
                  </a:lnTo>
                  <a:lnTo>
                    <a:pt x="8033736" y="1181100"/>
                  </a:lnTo>
                  <a:lnTo>
                    <a:pt x="5639398" y="1181100"/>
                  </a:lnTo>
                  <a:lnTo>
                    <a:pt x="2394338" y="1181100"/>
                  </a:lnTo>
                  <a:lnTo>
                    <a:pt x="0" y="1181100"/>
                  </a:lnTo>
                  <a:close/>
                </a:path>
              </a:pathLst>
            </a:custGeom>
            <a:solidFill>
              <a:schemeClr val="bg1">
                <a:alpha val="30000"/>
              </a:schemeClr>
            </a:solidFill>
            <a:ln>
              <a:noFill/>
            </a:ln>
          </p:spPr>
          <p:txBody>
            <a:bodyPr wrap="square" anchor="ctr">
              <a:noAutofit/>
            </a:bodyPr>
            <a:lstStyle/>
            <a:p>
              <a:pPr algn="ctr"/>
              <a:endParaRPr>
                <a:cs typeface="+mn-ea"/>
                <a:sym typeface="+mn-lt"/>
              </a:endParaRPr>
            </a:p>
          </p:txBody>
        </p:sp>
        <p:grpSp>
          <p:nvGrpSpPr>
            <p:cNvPr id="91" name="Group 14"/>
            <p:cNvGrpSpPr/>
            <p:nvPr/>
          </p:nvGrpSpPr>
          <p:grpSpPr>
            <a:xfrm>
              <a:off x="9528475" y="4443391"/>
              <a:ext cx="1349375" cy="1712913"/>
              <a:chOff x="6200775" y="4576763"/>
              <a:chExt cx="1349375" cy="1712913"/>
            </a:xfrm>
            <a:solidFill>
              <a:schemeClr val="accent6"/>
            </a:solidFill>
          </p:grpSpPr>
          <p:sp>
            <p:nvSpPr>
              <p:cNvPr id="92" name="Freeform: Shape 16"/>
              <p:cNvSpPr/>
              <p:nvPr/>
            </p:nvSpPr>
            <p:spPr bwMode="auto">
              <a:xfrm>
                <a:off x="6200775" y="4576763"/>
                <a:ext cx="1349375" cy="1712913"/>
              </a:xfrm>
              <a:custGeom>
                <a:avLst/>
                <a:gdLst>
                  <a:gd name="T0" fmla="*/ 598 w 599"/>
                  <a:gd name="T1" fmla="*/ 378 h 760"/>
                  <a:gd name="T2" fmla="*/ 595 w 599"/>
                  <a:gd name="T3" fmla="*/ 375 h 760"/>
                  <a:gd name="T4" fmla="*/ 593 w 599"/>
                  <a:gd name="T5" fmla="*/ 375 h 760"/>
                  <a:gd name="T6" fmla="*/ 589 w 599"/>
                  <a:gd name="T7" fmla="*/ 372 h 760"/>
                  <a:gd name="T8" fmla="*/ 585 w 599"/>
                  <a:gd name="T9" fmla="*/ 373 h 760"/>
                  <a:gd name="T10" fmla="*/ 583 w 599"/>
                  <a:gd name="T11" fmla="*/ 370 h 760"/>
                  <a:gd name="T12" fmla="*/ 593 w 599"/>
                  <a:gd name="T13" fmla="*/ 321 h 760"/>
                  <a:gd name="T14" fmla="*/ 570 w 599"/>
                  <a:gd name="T15" fmla="*/ 308 h 760"/>
                  <a:gd name="T16" fmla="*/ 567 w 599"/>
                  <a:gd name="T17" fmla="*/ 360 h 760"/>
                  <a:gd name="T18" fmla="*/ 562 w 599"/>
                  <a:gd name="T19" fmla="*/ 362 h 760"/>
                  <a:gd name="T20" fmla="*/ 547 w 599"/>
                  <a:gd name="T21" fmla="*/ 331 h 760"/>
                  <a:gd name="T22" fmla="*/ 446 w 599"/>
                  <a:gd name="T23" fmla="*/ 333 h 760"/>
                  <a:gd name="T24" fmla="*/ 446 w 599"/>
                  <a:gd name="T25" fmla="*/ 326 h 760"/>
                  <a:gd name="T26" fmla="*/ 455 w 599"/>
                  <a:gd name="T27" fmla="*/ 317 h 760"/>
                  <a:gd name="T28" fmla="*/ 471 w 599"/>
                  <a:gd name="T29" fmla="*/ 317 h 760"/>
                  <a:gd name="T30" fmla="*/ 493 w 599"/>
                  <a:gd name="T31" fmla="*/ 305 h 760"/>
                  <a:gd name="T32" fmla="*/ 468 w 599"/>
                  <a:gd name="T33" fmla="*/ 297 h 760"/>
                  <a:gd name="T34" fmla="*/ 445 w 599"/>
                  <a:gd name="T35" fmla="*/ 299 h 760"/>
                  <a:gd name="T36" fmla="*/ 428 w 599"/>
                  <a:gd name="T37" fmla="*/ 8 h 760"/>
                  <a:gd name="T38" fmla="*/ 348 w 599"/>
                  <a:gd name="T39" fmla="*/ 5 h 760"/>
                  <a:gd name="T40" fmla="*/ 333 w 599"/>
                  <a:gd name="T41" fmla="*/ 48 h 760"/>
                  <a:gd name="T42" fmla="*/ 343 w 599"/>
                  <a:gd name="T43" fmla="*/ 48 h 760"/>
                  <a:gd name="T44" fmla="*/ 337 w 599"/>
                  <a:gd name="T45" fmla="*/ 97 h 760"/>
                  <a:gd name="T46" fmla="*/ 324 w 599"/>
                  <a:gd name="T47" fmla="*/ 106 h 760"/>
                  <a:gd name="T48" fmla="*/ 287 w 599"/>
                  <a:gd name="T49" fmla="*/ 342 h 760"/>
                  <a:gd name="T50" fmla="*/ 214 w 599"/>
                  <a:gd name="T51" fmla="*/ 352 h 760"/>
                  <a:gd name="T52" fmla="*/ 85 w 599"/>
                  <a:gd name="T53" fmla="*/ 369 h 760"/>
                  <a:gd name="T54" fmla="*/ 65 w 599"/>
                  <a:gd name="T55" fmla="*/ 242 h 760"/>
                  <a:gd name="T56" fmla="*/ 9 w 599"/>
                  <a:gd name="T57" fmla="*/ 242 h 760"/>
                  <a:gd name="T58" fmla="*/ 0 w 599"/>
                  <a:gd name="T59" fmla="*/ 376 h 760"/>
                  <a:gd name="T60" fmla="*/ 5 w 599"/>
                  <a:gd name="T61" fmla="*/ 378 h 760"/>
                  <a:gd name="T62" fmla="*/ 5 w 599"/>
                  <a:gd name="T63" fmla="*/ 383 h 760"/>
                  <a:gd name="T64" fmla="*/ 0 w 599"/>
                  <a:gd name="T65" fmla="*/ 384 h 760"/>
                  <a:gd name="T66" fmla="*/ 9 w 599"/>
                  <a:gd name="T67" fmla="*/ 519 h 760"/>
                  <a:gd name="T68" fmla="*/ 65 w 599"/>
                  <a:gd name="T69" fmla="*/ 519 h 760"/>
                  <a:gd name="T70" fmla="*/ 85 w 599"/>
                  <a:gd name="T71" fmla="*/ 392 h 760"/>
                  <a:gd name="T72" fmla="*/ 214 w 599"/>
                  <a:gd name="T73" fmla="*/ 409 h 760"/>
                  <a:gd name="T74" fmla="*/ 287 w 599"/>
                  <a:gd name="T75" fmla="*/ 419 h 760"/>
                  <a:gd name="T76" fmla="*/ 324 w 599"/>
                  <a:gd name="T77" fmla="*/ 655 h 760"/>
                  <a:gd name="T78" fmla="*/ 337 w 599"/>
                  <a:gd name="T79" fmla="*/ 664 h 760"/>
                  <a:gd name="T80" fmla="*/ 343 w 599"/>
                  <a:gd name="T81" fmla="*/ 713 h 760"/>
                  <a:gd name="T82" fmla="*/ 333 w 599"/>
                  <a:gd name="T83" fmla="*/ 713 h 760"/>
                  <a:gd name="T84" fmla="*/ 348 w 599"/>
                  <a:gd name="T85" fmla="*/ 756 h 760"/>
                  <a:gd name="T86" fmla="*/ 428 w 599"/>
                  <a:gd name="T87" fmla="*/ 752 h 760"/>
                  <a:gd name="T88" fmla="*/ 445 w 599"/>
                  <a:gd name="T89" fmla="*/ 462 h 760"/>
                  <a:gd name="T90" fmla="*/ 468 w 599"/>
                  <a:gd name="T91" fmla="*/ 464 h 760"/>
                  <a:gd name="T92" fmla="*/ 493 w 599"/>
                  <a:gd name="T93" fmla="*/ 456 h 760"/>
                  <a:gd name="T94" fmla="*/ 471 w 599"/>
                  <a:gd name="T95" fmla="*/ 444 h 760"/>
                  <a:gd name="T96" fmla="*/ 455 w 599"/>
                  <a:gd name="T97" fmla="*/ 444 h 760"/>
                  <a:gd name="T98" fmla="*/ 446 w 599"/>
                  <a:gd name="T99" fmla="*/ 435 h 760"/>
                  <a:gd name="T100" fmla="*/ 446 w 599"/>
                  <a:gd name="T101" fmla="*/ 428 h 760"/>
                  <a:gd name="T102" fmla="*/ 547 w 599"/>
                  <a:gd name="T103" fmla="*/ 429 h 760"/>
                  <a:gd name="T104" fmla="*/ 562 w 599"/>
                  <a:gd name="T105" fmla="*/ 399 h 760"/>
                  <a:gd name="T106" fmla="*/ 567 w 599"/>
                  <a:gd name="T107" fmla="*/ 400 h 760"/>
                  <a:gd name="T108" fmla="*/ 570 w 599"/>
                  <a:gd name="T109" fmla="*/ 452 h 760"/>
                  <a:gd name="T110" fmla="*/ 593 w 599"/>
                  <a:gd name="T111" fmla="*/ 440 h 760"/>
                  <a:gd name="T112" fmla="*/ 583 w 599"/>
                  <a:gd name="T113" fmla="*/ 391 h 760"/>
                  <a:gd name="T114" fmla="*/ 585 w 599"/>
                  <a:gd name="T115" fmla="*/ 388 h 760"/>
                  <a:gd name="T116" fmla="*/ 589 w 599"/>
                  <a:gd name="T117" fmla="*/ 389 h 760"/>
                  <a:gd name="T118" fmla="*/ 593 w 599"/>
                  <a:gd name="T119" fmla="*/ 386 h 760"/>
                  <a:gd name="T120" fmla="*/ 595 w 599"/>
                  <a:gd name="T121" fmla="*/ 386 h 760"/>
                  <a:gd name="T122" fmla="*/ 598 w 599"/>
                  <a:gd name="T123" fmla="*/ 383 h 760"/>
                  <a:gd name="T124" fmla="*/ 598 w 599"/>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9" h="760">
                    <a:moveTo>
                      <a:pt x="598" y="378"/>
                    </a:moveTo>
                    <a:cubicBezTo>
                      <a:pt x="598" y="376"/>
                      <a:pt x="597" y="375"/>
                      <a:pt x="595" y="375"/>
                    </a:cubicBezTo>
                    <a:cubicBezTo>
                      <a:pt x="594" y="375"/>
                      <a:pt x="594" y="375"/>
                      <a:pt x="593" y="375"/>
                    </a:cubicBezTo>
                    <a:cubicBezTo>
                      <a:pt x="593" y="373"/>
                      <a:pt x="591" y="372"/>
                      <a:pt x="589" y="372"/>
                    </a:cubicBezTo>
                    <a:cubicBezTo>
                      <a:pt x="587" y="372"/>
                      <a:pt x="586" y="372"/>
                      <a:pt x="585" y="373"/>
                    </a:cubicBezTo>
                    <a:cubicBezTo>
                      <a:pt x="585" y="372"/>
                      <a:pt x="584" y="370"/>
                      <a:pt x="583" y="370"/>
                    </a:cubicBezTo>
                    <a:cubicBezTo>
                      <a:pt x="588" y="356"/>
                      <a:pt x="599" y="330"/>
                      <a:pt x="593" y="321"/>
                    </a:cubicBezTo>
                    <a:cubicBezTo>
                      <a:pt x="584" y="308"/>
                      <a:pt x="580" y="302"/>
                      <a:pt x="570" y="308"/>
                    </a:cubicBezTo>
                    <a:cubicBezTo>
                      <a:pt x="563" y="313"/>
                      <a:pt x="565" y="342"/>
                      <a:pt x="567" y="360"/>
                    </a:cubicBezTo>
                    <a:cubicBezTo>
                      <a:pt x="565" y="361"/>
                      <a:pt x="563" y="361"/>
                      <a:pt x="562" y="362"/>
                    </a:cubicBezTo>
                    <a:cubicBezTo>
                      <a:pt x="562" y="348"/>
                      <a:pt x="560" y="331"/>
                      <a:pt x="547" y="331"/>
                    </a:cubicBezTo>
                    <a:cubicBezTo>
                      <a:pt x="526" y="332"/>
                      <a:pt x="446" y="333"/>
                      <a:pt x="446" y="333"/>
                    </a:cubicBezTo>
                    <a:cubicBezTo>
                      <a:pt x="446" y="333"/>
                      <a:pt x="446" y="330"/>
                      <a:pt x="446" y="326"/>
                    </a:cubicBezTo>
                    <a:cubicBezTo>
                      <a:pt x="455" y="317"/>
                      <a:pt x="455" y="317"/>
                      <a:pt x="455" y="317"/>
                    </a:cubicBezTo>
                    <a:cubicBezTo>
                      <a:pt x="471" y="317"/>
                      <a:pt x="471" y="317"/>
                      <a:pt x="471" y="317"/>
                    </a:cubicBezTo>
                    <a:cubicBezTo>
                      <a:pt x="479" y="317"/>
                      <a:pt x="493" y="312"/>
                      <a:pt x="493" y="305"/>
                    </a:cubicBezTo>
                    <a:cubicBezTo>
                      <a:pt x="493" y="297"/>
                      <a:pt x="481" y="297"/>
                      <a:pt x="468" y="297"/>
                    </a:cubicBezTo>
                    <a:cubicBezTo>
                      <a:pt x="461" y="297"/>
                      <a:pt x="452" y="298"/>
                      <a:pt x="445" y="299"/>
                    </a:cubicBezTo>
                    <a:cubicBezTo>
                      <a:pt x="441" y="217"/>
                      <a:pt x="432" y="14"/>
                      <a:pt x="428" y="8"/>
                    </a:cubicBezTo>
                    <a:cubicBezTo>
                      <a:pt x="424" y="1"/>
                      <a:pt x="356" y="0"/>
                      <a:pt x="348" y="5"/>
                    </a:cubicBezTo>
                    <a:cubicBezTo>
                      <a:pt x="340" y="9"/>
                      <a:pt x="333" y="48"/>
                      <a:pt x="333" y="48"/>
                    </a:cubicBezTo>
                    <a:cubicBezTo>
                      <a:pt x="343" y="48"/>
                      <a:pt x="343" y="48"/>
                      <a:pt x="343" y="48"/>
                    </a:cubicBezTo>
                    <a:cubicBezTo>
                      <a:pt x="337" y="97"/>
                      <a:pt x="337" y="97"/>
                      <a:pt x="337" y="97"/>
                    </a:cubicBezTo>
                    <a:cubicBezTo>
                      <a:pt x="324" y="106"/>
                      <a:pt x="324" y="106"/>
                      <a:pt x="324" y="106"/>
                    </a:cubicBezTo>
                    <a:cubicBezTo>
                      <a:pt x="287" y="342"/>
                      <a:pt x="287" y="342"/>
                      <a:pt x="287" y="342"/>
                    </a:cubicBezTo>
                    <a:cubicBezTo>
                      <a:pt x="287" y="342"/>
                      <a:pt x="259" y="344"/>
                      <a:pt x="214" y="352"/>
                    </a:cubicBezTo>
                    <a:cubicBezTo>
                      <a:pt x="192" y="356"/>
                      <a:pt x="136" y="363"/>
                      <a:pt x="85" y="369"/>
                    </a:cubicBezTo>
                    <a:cubicBezTo>
                      <a:pt x="65" y="242"/>
                      <a:pt x="65" y="242"/>
                      <a:pt x="65" y="242"/>
                    </a:cubicBezTo>
                    <a:cubicBezTo>
                      <a:pt x="9" y="242"/>
                      <a:pt x="9" y="242"/>
                      <a:pt x="9" y="242"/>
                    </a:cubicBezTo>
                    <a:cubicBezTo>
                      <a:pt x="0" y="376"/>
                      <a:pt x="0" y="376"/>
                      <a:pt x="0" y="376"/>
                    </a:cubicBezTo>
                    <a:cubicBezTo>
                      <a:pt x="5" y="378"/>
                      <a:pt x="5" y="378"/>
                      <a:pt x="5" y="378"/>
                    </a:cubicBezTo>
                    <a:cubicBezTo>
                      <a:pt x="5" y="383"/>
                      <a:pt x="5" y="383"/>
                      <a:pt x="5" y="383"/>
                    </a:cubicBezTo>
                    <a:cubicBezTo>
                      <a:pt x="0" y="384"/>
                      <a:pt x="0" y="384"/>
                      <a:pt x="0" y="384"/>
                    </a:cubicBezTo>
                    <a:cubicBezTo>
                      <a:pt x="9" y="519"/>
                      <a:pt x="9" y="519"/>
                      <a:pt x="9" y="519"/>
                    </a:cubicBezTo>
                    <a:cubicBezTo>
                      <a:pt x="65" y="519"/>
                      <a:pt x="65" y="519"/>
                      <a:pt x="65" y="519"/>
                    </a:cubicBezTo>
                    <a:cubicBezTo>
                      <a:pt x="85" y="392"/>
                      <a:pt x="85" y="392"/>
                      <a:pt x="85" y="392"/>
                    </a:cubicBezTo>
                    <a:cubicBezTo>
                      <a:pt x="136" y="398"/>
                      <a:pt x="192" y="405"/>
                      <a:pt x="214" y="409"/>
                    </a:cubicBezTo>
                    <a:cubicBezTo>
                      <a:pt x="259" y="416"/>
                      <a:pt x="287" y="419"/>
                      <a:pt x="287" y="419"/>
                    </a:cubicBezTo>
                    <a:cubicBezTo>
                      <a:pt x="324" y="655"/>
                      <a:pt x="324" y="655"/>
                      <a:pt x="324" y="655"/>
                    </a:cubicBezTo>
                    <a:cubicBezTo>
                      <a:pt x="337" y="664"/>
                      <a:pt x="337" y="664"/>
                      <a:pt x="337" y="664"/>
                    </a:cubicBezTo>
                    <a:cubicBezTo>
                      <a:pt x="343" y="713"/>
                      <a:pt x="343" y="713"/>
                      <a:pt x="343" y="713"/>
                    </a:cubicBezTo>
                    <a:cubicBezTo>
                      <a:pt x="333" y="713"/>
                      <a:pt x="333" y="713"/>
                      <a:pt x="333" y="713"/>
                    </a:cubicBezTo>
                    <a:cubicBezTo>
                      <a:pt x="333" y="713"/>
                      <a:pt x="340" y="752"/>
                      <a:pt x="348" y="756"/>
                    </a:cubicBezTo>
                    <a:cubicBezTo>
                      <a:pt x="356" y="760"/>
                      <a:pt x="424" y="760"/>
                      <a:pt x="428" y="752"/>
                    </a:cubicBezTo>
                    <a:cubicBezTo>
                      <a:pt x="432" y="747"/>
                      <a:pt x="441" y="544"/>
                      <a:pt x="445" y="462"/>
                    </a:cubicBezTo>
                    <a:cubicBezTo>
                      <a:pt x="452" y="463"/>
                      <a:pt x="461" y="464"/>
                      <a:pt x="468" y="464"/>
                    </a:cubicBezTo>
                    <a:cubicBezTo>
                      <a:pt x="481" y="464"/>
                      <a:pt x="493" y="463"/>
                      <a:pt x="493" y="456"/>
                    </a:cubicBezTo>
                    <a:cubicBezTo>
                      <a:pt x="493" y="449"/>
                      <a:pt x="479" y="444"/>
                      <a:pt x="471" y="444"/>
                    </a:cubicBezTo>
                    <a:cubicBezTo>
                      <a:pt x="463" y="444"/>
                      <a:pt x="455" y="444"/>
                      <a:pt x="455" y="444"/>
                    </a:cubicBezTo>
                    <a:cubicBezTo>
                      <a:pt x="446" y="435"/>
                      <a:pt x="446" y="435"/>
                      <a:pt x="446" y="435"/>
                    </a:cubicBezTo>
                    <a:cubicBezTo>
                      <a:pt x="446" y="430"/>
                      <a:pt x="446" y="428"/>
                      <a:pt x="446" y="428"/>
                    </a:cubicBezTo>
                    <a:cubicBezTo>
                      <a:pt x="446" y="428"/>
                      <a:pt x="526" y="429"/>
                      <a:pt x="547" y="429"/>
                    </a:cubicBezTo>
                    <a:cubicBezTo>
                      <a:pt x="560" y="430"/>
                      <a:pt x="562" y="413"/>
                      <a:pt x="562" y="399"/>
                    </a:cubicBezTo>
                    <a:cubicBezTo>
                      <a:pt x="563" y="400"/>
                      <a:pt x="565" y="400"/>
                      <a:pt x="567" y="400"/>
                    </a:cubicBezTo>
                    <a:cubicBezTo>
                      <a:pt x="565" y="419"/>
                      <a:pt x="563" y="448"/>
                      <a:pt x="570" y="452"/>
                    </a:cubicBezTo>
                    <a:cubicBezTo>
                      <a:pt x="580" y="459"/>
                      <a:pt x="584" y="453"/>
                      <a:pt x="593" y="440"/>
                    </a:cubicBezTo>
                    <a:cubicBezTo>
                      <a:pt x="599" y="431"/>
                      <a:pt x="589" y="404"/>
                      <a:pt x="583" y="391"/>
                    </a:cubicBezTo>
                    <a:cubicBezTo>
                      <a:pt x="584" y="390"/>
                      <a:pt x="585" y="389"/>
                      <a:pt x="585" y="388"/>
                    </a:cubicBezTo>
                    <a:cubicBezTo>
                      <a:pt x="586" y="388"/>
                      <a:pt x="587" y="389"/>
                      <a:pt x="589" y="389"/>
                    </a:cubicBezTo>
                    <a:cubicBezTo>
                      <a:pt x="591" y="389"/>
                      <a:pt x="593" y="388"/>
                      <a:pt x="593" y="386"/>
                    </a:cubicBezTo>
                    <a:cubicBezTo>
                      <a:pt x="594" y="386"/>
                      <a:pt x="594" y="386"/>
                      <a:pt x="595" y="386"/>
                    </a:cubicBezTo>
                    <a:cubicBezTo>
                      <a:pt x="597" y="386"/>
                      <a:pt x="598" y="385"/>
                      <a:pt x="598" y="383"/>
                    </a:cubicBezTo>
                    <a:lnTo>
                      <a:pt x="598" y="378"/>
                    </a:ln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sp>
            <p:nvSpPr>
              <p:cNvPr id="93" name="Oval 17"/>
              <p:cNvSpPr/>
              <p:nvPr/>
            </p:nvSpPr>
            <p:spPr bwMode="auto">
              <a:xfrm>
                <a:off x="6878638" y="5289551"/>
                <a:ext cx="290512" cy="290513"/>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sym typeface="+mn-lt"/>
                </a:endParaRPr>
              </a:p>
            </p:txBody>
          </p:sp>
        </p:grpSp>
      </p:grpSp>
      <p:sp>
        <p:nvSpPr>
          <p:cNvPr id="94" name="statistics-on-laptop_82095"/>
          <p:cNvSpPr>
            <a:spLocks noChangeAspect="1"/>
          </p:cNvSpPr>
          <p:nvPr/>
        </p:nvSpPr>
        <p:spPr bwMode="auto">
          <a:xfrm>
            <a:off x="847688" y="1980003"/>
            <a:ext cx="798009" cy="79800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txBody>
          <a:bodyPr/>
          <a:lstStyle/>
          <a:p>
            <a:endParaRPr lang="zh-CN" altLang="en-US">
              <a:cs typeface="+mn-ea"/>
              <a:sym typeface="+mn-lt"/>
            </a:endParaRPr>
          </a:p>
        </p:txBody>
      </p:sp>
      <p:sp>
        <p:nvSpPr>
          <p:cNvPr id="95" name="statistics-on-laptop_82095"/>
          <p:cNvSpPr>
            <a:spLocks noChangeAspect="1"/>
          </p:cNvSpPr>
          <p:nvPr/>
        </p:nvSpPr>
        <p:spPr bwMode="auto">
          <a:xfrm>
            <a:off x="847735" y="3457334"/>
            <a:ext cx="771246" cy="798009"/>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txBody>
          <a:bodyPr/>
          <a:lstStyle/>
          <a:p>
            <a:endParaRPr lang="zh-CN" altLang="en-US">
              <a:cs typeface="+mn-ea"/>
              <a:sym typeface="+mn-lt"/>
            </a:endParaRPr>
          </a:p>
        </p:txBody>
      </p:sp>
      <p:sp>
        <p:nvSpPr>
          <p:cNvPr id="96" name="statistics-on-laptop_82095"/>
          <p:cNvSpPr>
            <a:spLocks noChangeAspect="1"/>
          </p:cNvSpPr>
          <p:nvPr/>
        </p:nvSpPr>
        <p:spPr bwMode="auto">
          <a:xfrm>
            <a:off x="847688" y="4890682"/>
            <a:ext cx="798009" cy="798009"/>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txBody>
          <a:bodyPr/>
          <a:lstStyle/>
          <a:p>
            <a:endParaRPr lang="zh-CN" altLang="en-US">
              <a:cs typeface="+mn-ea"/>
              <a:sym typeface="+mn-lt"/>
            </a:endParaRPr>
          </a:p>
        </p:txBody>
      </p:sp>
      <p:grpSp>
        <p:nvGrpSpPr>
          <p:cNvPr id="97" name="组合 96"/>
          <p:cNvGrpSpPr/>
          <p:nvPr/>
        </p:nvGrpSpPr>
        <p:grpSpPr>
          <a:xfrm>
            <a:off x="1656823" y="1815223"/>
            <a:ext cx="6941185" cy="1122045"/>
            <a:chOff x="1818113" y="1871738"/>
            <a:chExt cx="6941185" cy="1122045"/>
          </a:xfrm>
        </p:grpSpPr>
        <p:sp>
          <p:nvSpPr>
            <p:cNvPr id="98" name="矩形 97"/>
            <p:cNvSpPr/>
            <p:nvPr/>
          </p:nvSpPr>
          <p:spPr>
            <a:xfrm>
              <a:off x="1818113" y="2256548"/>
              <a:ext cx="6941185" cy="737235"/>
            </a:xfrm>
            <a:prstGeom prst="rect">
              <a:avLst/>
            </a:prstGeom>
          </p:spPr>
          <p:txBody>
            <a:bodyPr wrap="square">
              <a:spAutoFit/>
            </a:bodyPr>
            <a:lstStyle/>
            <a:p>
              <a:pPr defTabSz="913765">
                <a:lnSpc>
                  <a:spcPct val="150000"/>
                </a:lnSpc>
                <a:spcBef>
                  <a:spcPct val="0"/>
                </a:spcBef>
                <a:buNone/>
              </a:pPr>
              <a:r>
                <a:rPr lang="zh-CN" altLang="en-US" sz="1400" dirty="0">
                  <a:solidFill>
                    <a:schemeClr val="bg1"/>
                  </a:solidFill>
                  <a:cs typeface="+mn-ea"/>
                  <a:sym typeface="+mn-lt"/>
                </a:rPr>
                <a:t>多维度健康评估与可视化，是基于数据相关技术，对开源项目进行数据分析，进而以可视化形式</a:t>
              </a:r>
              <a:r>
                <a:rPr lang="zh-CN" altLang="en-US" sz="1400" dirty="0">
                  <a:solidFill>
                    <a:schemeClr val="bg1"/>
                  </a:solidFill>
                  <a:cs typeface="+mn-ea"/>
                  <a:sym typeface="+mn-lt"/>
                </a:rPr>
                <a:t>展示，从而为开发团队，社区管理者等方面提供帮助的一种方式。</a:t>
              </a:r>
              <a:endParaRPr lang="zh-CN" altLang="en-US" sz="1400" dirty="0">
                <a:solidFill>
                  <a:schemeClr val="bg1"/>
                </a:solidFill>
                <a:cs typeface="+mn-ea"/>
                <a:sym typeface="+mn-lt"/>
              </a:endParaRPr>
            </a:p>
          </p:txBody>
        </p:sp>
        <p:sp>
          <p:nvSpPr>
            <p:cNvPr id="99" name="矩形 98"/>
            <p:cNvSpPr/>
            <p:nvPr/>
          </p:nvSpPr>
          <p:spPr>
            <a:xfrm>
              <a:off x="1818113" y="1871738"/>
              <a:ext cx="2241974" cy="460375"/>
            </a:xfrm>
            <a:prstGeom prst="rect">
              <a:avLst/>
            </a:prstGeom>
          </p:spPr>
          <p:txBody>
            <a:bodyPr wrap="square">
              <a:spAutoFit/>
            </a:bodyPr>
            <a:lstStyle/>
            <a:p>
              <a:r>
                <a:rPr lang="zh-CN" altLang="en-US" sz="2400" b="1">
                  <a:solidFill>
                    <a:srgbClr val="FFFFFF"/>
                  </a:solidFill>
                  <a:latin typeface="楷体" panose="02010609060101010101" charset="-122"/>
                  <a:ea typeface="楷体" panose="02010609060101010101" charset="-122"/>
                  <a:cs typeface="+mn-ea"/>
                  <a:sym typeface="+mn-lt"/>
                </a:rPr>
                <a:t>定义</a:t>
              </a:r>
              <a:endParaRPr lang="zh-CN" altLang="en-US" sz="2400" b="1">
                <a:solidFill>
                  <a:srgbClr val="FFFFFF"/>
                </a:solidFill>
                <a:latin typeface="楷体" panose="02010609060101010101" charset="-122"/>
                <a:ea typeface="楷体" panose="02010609060101010101" charset="-122"/>
                <a:cs typeface="+mn-ea"/>
                <a:sym typeface="+mn-lt"/>
              </a:endParaRPr>
            </a:p>
          </p:txBody>
        </p:sp>
      </p:grpSp>
      <p:grpSp>
        <p:nvGrpSpPr>
          <p:cNvPr id="100" name="组合 99"/>
          <p:cNvGrpSpPr/>
          <p:nvPr/>
        </p:nvGrpSpPr>
        <p:grpSpPr>
          <a:xfrm>
            <a:off x="1619250" y="3262630"/>
            <a:ext cx="5617210" cy="1122266"/>
            <a:chOff x="1791441" y="1735034"/>
            <a:chExt cx="5617404" cy="1463974"/>
          </a:xfrm>
        </p:grpSpPr>
        <p:sp>
          <p:nvSpPr>
            <p:cNvPr id="101" name="矩形 100"/>
            <p:cNvSpPr/>
            <p:nvPr/>
          </p:nvSpPr>
          <p:spPr>
            <a:xfrm>
              <a:off x="1791442" y="2237300"/>
              <a:ext cx="5617403" cy="961708"/>
            </a:xfrm>
            <a:prstGeom prst="rect">
              <a:avLst/>
            </a:prstGeom>
          </p:spPr>
          <p:txBody>
            <a:bodyPr wrap="square">
              <a:spAutoFit/>
            </a:bodyPr>
            <a:lstStyle/>
            <a:p>
              <a:pPr>
                <a:lnSpc>
                  <a:spcPct val="150000"/>
                </a:lnSpc>
                <a:buNone/>
              </a:pPr>
              <a:r>
                <a:rPr lang="zh-CN" altLang="en-US" sz="1400" dirty="0">
                  <a:solidFill>
                    <a:schemeClr val="bg1"/>
                  </a:solidFill>
                  <a:cs typeface="+mn-ea"/>
                  <a:sym typeface="+mn-lt"/>
                </a:rPr>
                <a:t>基于开源的数据，多维度健康评估可以将海量的数据直观地总结为精炼的指标，从而能更加方便</a:t>
              </a:r>
              <a:r>
                <a:rPr lang="zh-CN" altLang="en-US" sz="1400" dirty="0">
                  <a:solidFill>
                    <a:schemeClr val="bg1"/>
                  </a:solidFill>
                  <a:cs typeface="+mn-ea"/>
                  <a:sym typeface="+mn-lt"/>
                </a:rPr>
                <a:t>地进行项目开发。</a:t>
              </a:r>
              <a:endParaRPr lang="zh-CN" altLang="en-US" sz="1400" dirty="0">
                <a:solidFill>
                  <a:schemeClr val="bg1"/>
                </a:solidFill>
                <a:cs typeface="+mn-ea"/>
                <a:sym typeface="+mn-lt"/>
              </a:endParaRPr>
            </a:p>
          </p:txBody>
        </p:sp>
        <p:sp>
          <p:nvSpPr>
            <p:cNvPr id="102" name="矩形 101"/>
            <p:cNvSpPr/>
            <p:nvPr/>
          </p:nvSpPr>
          <p:spPr>
            <a:xfrm>
              <a:off x="1791441" y="1735034"/>
              <a:ext cx="4087495" cy="600550"/>
            </a:xfrm>
            <a:prstGeom prst="rect">
              <a:avLst/>
            </a:prstGeom>
          </p:spPr>
          <p:txBody>
            <a:bodyPr wrap="square">
              <a:spAutoFit/>
            </a:bodyPr>
            <a:lstStyle/>
            <a:p>
              <a:r>
                <a:rPr lang="zh-CN" altLang="en-US" sz="2400" b="1">
                  <a:solidFill>
                    <a:schemeClr val="bg1"/>
                  </a:solidFill>
                  <a:latin typeface="楷体" panose="02010609060101010101" charset="-122"/>
                  <a:ea typeface="楷体" panose="02010609060101010101" charset="-122"/>
                  <a:cs typeface="+mn-ea"/>
                  <a:sym typeface="+mn-lt"/>
                </a:rPr>
                <a:t>从数据的角度来看</a:t>
              </a:r>
              <a:endParaRPr lang="zh-CN" altLang="en-US" sz="2400" b="1">
                <a:solidFill>
                  <a:schemeClr val="bg1"/>
                </a:solidFill>
                <a:latin typeface="楷体" panose="02010609060101010101" charset="-122"/>
                <a:ea typeface="楷体" panose="02010609060101010101" charset="-122"/>
                <a:cs typeface="+mn-ea"/>
                <a:sym typeface="+mn-lt"/>
              </a:endParaRPr>
            </a:p>
          </p:txBody>
        </p:sp>
      </p:grpSp>
      <p:grpSp>
        <p:nvGrpSpPr>
          <p:cNvPr id="103" name="组合 102"/>
          <p:cNvGrpSpPr/>
          <p:nvPr/>
        </p:nvGrpSpPr>
        <p:grpSpPr>
          <a:xfrm>
            <a:off x="1656715" y="4590415"/>
            <a:ext cx="6769100" cy="1211734"/>
            <a:chOff x="1818112" y="1685453"/>
            <a:chExt cx="6769100" cy="1385533"/>
          </a:xfrm>
        </p:grpSpPr>
        <p:sp>
          <p:nvSpPr>
            <p:cNvPr id="104" name="矩形 103"/>
            <p:cNvSpPr/>
            <p:nvPr/>
          </p:nvSpPr>
          <p:spPr>
            <a:xfrm>
              <a:off x="1818112" y="2228009"/>
              <a:ext cx="6769100" cy="842977"/>
            </a:xfrm>
            <a:prstGeom prst="rect">
              <a:avLst/>
            </a:prstGeom>
          </p:spPr>
          <p:txBody>
            <a:bodyPr wrap="square">
              <a:spAutoFit/>
            </a:bodyPr>
            <a:lstStyle/>
            <a:p>
              <a:pPr>
                <a:lnSpc>
                  <a:spcPct val="150000"/>
                </a:lnSpc>
                <a:buNone/>
              </a:pPr>
              <a:r>
                <a:rPr lang="zh-CN" altLang="en-US" sz="1400" dirty="0">
                  <a:solidFill>
                    <a:schemeClr val="bg1"/>
                  </a:solidFill>
                  <a:cs typeface="+mn-ea"/>
                  <a:sym typeface="+mn-lt"/>
                </a:rPr>
                <a:t>多维度健康评估与可视化</a:t>
              </a:r>
              <a:r>
                <a:rPr lang="zh-CN" altLang="zh-CN" sz="1400" dirty="0">
                  <a:solidFill>
                    <a:schemeClr val="bg1"/>
                  </a:solidFill>
                  <a:cs typeface="+mn-ea"/>
                  <a:sym typeface="+mn-lt"/>
                </a:rPr>
                <a:t>并不是</a:t>
              </a:r>
              <a:r>
                <a:rPr lang="zh-CN" altLang="zh-CN" sz="1400" dirty="0">
                  <a:solidFill>
                    <a:schemeClr val="bg1"/>
                  </a:solidFill>
                  <a:cs typeface="+mn-ea"/>
                  <a:sym typeface="+mn-lt"/>
                </a:rPr>
                <a:t>采用单一的技术，而是多种技术整合的结果</a:t>
              </a:r>
              <a:r>
                <a:rPr lang="zh-CN" altLang="en-US" sz="1400" dirty="0">
                  <a:solidFill>
                    <a:schemeClr val="bg1"/>
                  </a:solidFill>
                  <a:cs typeface="+mn-ea"/>
                  <a:sym typeface="+mn-lt"/>
                </a:rPr>
                <a:t>。</a:t>
              </a:r>
              <a:r>
                <a:rPr lang="zh-CN" altLang="zh-CN" sz="1400" dirty="0">
                  <a:solidFill>
                    <a:schemeClr val="bg1"/>
                  </a:solidFill>
                  <a:cs typeface="+mn-ea"/>
                  <a:sym typeface="+mn-lt"/>
                </a:rPr>
                <a:t>这些技术以新的结构组合在一起，形成了一种新的数据记录、存储和表达的方式。</a:t>
              </a:r>
              <a:endParaRPr lang="zh-CN" altLang="en-US" sz="1400" dirty="0">
                <a:solidFill>
                  <a:schemeClr val="bg1"/>
                </a:solidFill>
                <a:cs typeface="+mn-ea"/>
                <a:sym typeface="+mn-lt"/>
              </a:endParaRPr>
            </a:p>
          </p:txBody>
        </p:sp>
        <p:sp>
          <p:nvSpPr>
            <p:cNvPr id="105" name="矩形 104"/>
            <p:cNvSpPr/>
            <p:nvPr/>
          </p:nvSpPr>
          <p:spPr>
            <a:xfrm>
              <a:off x="1818112" y="1685453"/>
              <a:ext cx="3668287" cy="737696"/>
            </a:xfrm>
            <a:prstGeom prst="rect">
              <a:avLst/>
            </a:prstGeom>
          </p:spPr>
          <p:txBody>
            <a:bodyPr wrap="square">
              <a:spAutoFit/>
            </a:bodyPr>
            <a:lstStyle/>
            <a:p>
              <a:pPr>
                <a:lnSpc>
                  <a:spcPct val="150000"/>
                </a:lnSpc>
              </a:pPr>
              <a:r>
                <a:rPr lang="zh-CN" altLang="en-US" sz="2400" b="1">
                  <a:solidFill>
                    <a:schemeClr val="bg1"/>
                  </a:solidFill>
                  <a:latin typeface="楷体" panose="02010609060101010101" charset="-122"/>
                  <a:ea typeface="楷体" panose="02010609060101010101" charset="-122"/>
                  <a:cs typeface="+mn-ea"/>
                  <a:sym typeface="+mn-lt"/>
                </a:rPr>
                <a:t>从技术的角度来看</a:t>
              </a:r>
              <a:endParaRPr lang="en-US" altLang="zh-CN" sz="2400" b="1">
                <a:solidFill>
                  <a:schemeClr val="bg1"/>
                </a:solidFill>
                <a:latin typeface="楷体" panose="02010609060101010101" charset="-122"/>
                <a:ea typeface="楷体" panose="02010609060101010101" charset="-122"/>
                <a:cs typeface="+mn-ea"/>
                <a:sym typeface="+mn-lt"/>
              </a:endParaRPr>
            </a:p>
          </p:txBody>
        </p:sp>
      </p:grpSp>
      <p:sp>
        <p:nvSpPr>
          <p:cNvPr id="114" name="TextBox 39"/>
          <p:cNvSpPr txBox="1"/>
          <p:nvPr/>
        </p:nvSpPr>
        <p:spPr>
          <a:xfrm>
            <a:off x="319378" y="344615"/>
            <a:ext cx="2783134" cy="584775"/>
          </a:xfrm>
          <a:prstGeom prst="rect">
            <a:avLst/>
          </a:prstGeom>
          <a:noFill/>
        </p:spPr>
        <p:txBody>
          <a:bodyPr wrap="none" rtlCol="0">
            <a:spAutoFit/>
          </a:bodyPr>
          <a:lstStyle/>
          <a:p>
            <a:r>
              <a:rPr lang="zh-CN" altLang="en-US" sz="3200" b="1" dirty="0">
                <a:solidFill>
                  <a:schemeClr val="bg1"/>
                </a:solidFill>
                <a:cs typeface="+mn-ea"/>
                <a:sym typeface="+mn-lt"/>
              </a:rPr>
              <a:t>项目简介</a:t>
            </a:r>
            <a:r>
              <a:rPr lang="en-US" altLang="zh-CN" sz="3200" b="1" dirty="0">
                <a:solidFill>
                  <a:schemeClr val="bg1"/>
                </a:solidFill>
                <a:cs typeface="+mn-ea"/>
                <a:sym typeface="+mn-lt"/>
              </a:rPr>
              <a:t>·</a:t>
            </a:r>
            <a:r>
              <a:rPr lang="zh-CN" altLang="en-US" sz="3200" b="1" dirty="0">
                <a:solidFill>
                  <a:schemeClr val="bg1"/>
                </a:solidFill>
                <a:cs typeface="+mn-ea"/>
                <a:sym typeface="+mn-lt"/>
              </a:rPr>
              <a:t>定义</a:t>
            </a:r>
            <a:endParaRPr lang="zh-CN" altLang="en-US" sz="3200" b="1" dirty="0">
              <a:solidFill>
                <a:schemeClr val="bg1"/>
              </a:solidFill>
              <a:cs typeface="+mn-ea"/>
              <a:sym typeface="+mn-lt"/>
            </a:endParaRPr>
          </a:p>
        </p:txBody>
      </p:sp>
      <p:sp>
        <p:nvSpPr>
          <p:cNvPr id="2" name="文本框 1"/>
          <p:cNvSpPr txBox="1"/>
          <p:nvPr/>
        </p:nvSpPr>
        <p:spPr>
          <a:xfrm>
            <a:off x="5138420" y="3144520"/>
            <a:ext cx="309880" cy="368300"/>
          </a:xfrm>
          <a:prstGeom prst="rect">
            <a:avLst/>
          </a:prstGeom>
          <a:noFill/>
        </p:spPr>
        <p:txBody>
          <a:bodyPr wrap="none" rtlCol="0">
            <a:spAutoFit/>
          </a:bodyPr>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fill="hold"/>
                                        <p:tgtEl>
                                          <p:spTgt spid="53"/>
                                        </p:tgtEl>
                                        <p:attrNameLst>
                                          <p:attrName>ppt_x</p:attrName>
                                        </p:attrNameLst>
                                      </p:cBhvr>
                                      <p:tavLst>
                                        <p:tav tm="0">
                                          <p:val>
                                            <p:strVal val="1+#ppt_w/2"/>
                                          </p:val>
                                        </p:tav>
                                        <p:tav tm="100000">
                                          <p:val>
                                            <p:strVal val="#ppt_x"/>
                                          </p:val>
                                        </p:tav>
                                      </p:tavLst>
                                    </p:anim>
                                    <p:anim calcmode="lin" valueType="num">
                                      <p:cBhvr additive="base">
                                        <p:cTn id="8" dur="500" fill="hold"/>
                                        <p:tgtEl>
                                          <p:spTgt spid="5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94"/>
                                        </p:tgtEl>
                                        <p:attrNameLst>
                                          <p:attrName>style.visibility</p:attrName>
                                        </p:attrNameLst>
                                      </p:cBhvr>
                                      <p:to>
                                        <p:strVal val="visible"/>
                                      </p:to>
                                    </p:set>
                                    <p:anim calcmode="lin" valueType="num">
                                      <p:cBhvr>
                                        <p:cTn id="12" dur="500" fill="hold"/>
                                        <p:tgtEl>
                                          <p:spTgt spid="94"/>
                                        </p:tgtEl>
                                        <p:attrNameLst>
                                          <p:attrName>ppt_w</p:attrName>
                                        </p:attrNameLst>
                                      </p:cBhvr>
                                      <p:tavLst>
                                        <p:tav tm="0">
                                          <p:val>
                                            <p:fltVal val="0"/>
                                          </p:val>
                                        </p:tav>
                                        <p:tav tm="100000">
                                          <p:val>
                                            <p:strVal val="#ppt_w"/>
                                          </p:val>
                                        </p:tav>
                                      </p:tavLst>
                                    </p:anim>
                                    <p:anim calcmode="lin" valueType="num">
                                      <p:cBhvr>
                                        <p:cTn id="13" dur="500" fill="hold"/>
                                        <p:tgtEl>
                                          <p:spTgt spid="94"/>
                                        </p:tgtEl>
                                        <p:attrNameLst>
                                          <p:attrName>ppt_h</p:attrName>
                                        </p:attrNameLst>
                                      </p:cBhvr>
                                      <p:tavLst>
                                        <p:tav tm="0">
                                          <p:val>
                                            <p:fltVal val="0"/>
                                          </p:val>
                                        </p:tav>
                                        <p:tav tm="100000">
                                          <p:val>
                                            <p:strVal val="#ppt_h"/>
                                          </p:val>
                                        </p:tav>
                                      </p:tavLst>
                                    </p:anim>
                                    <p:animEffect transition="in" filter="fade">
                                      <p:cBhvr>
                                        <p:cTn id="14" dur="500"/>
                                        <p:tgtEl>
                                          <p:spTgt spid="94"/>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97"/>
                                        </p:tgtEl>
                                        <p:attrNameLst>
                                          <p:attrName>style.visibility</p:attrName>
                                        </p:attrNameLst>
                                      </p:cBhvr>
                                      <p:to>
                                        <p:strVal val="visible"/>
                                      </p:to>
                                    </p:set>
                                    <p:animEffect transition="in" filter="wipe(left)">
                                      <p:cBhvr>
                                        <p:cTn id="18" dur="500"/>
                                        <p:tgtEl>
                                          <p:spTgt spid="97"/>
                                        </p:tgtEl>
                                      </p:cBhvr>
                                    </p:animEffect>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84"/>
                                        </p:tgtEl>
                                        <p:attrNameLst>
                                          <p:attrName>style.visibility</p:attrName>
                                        </p:attrNameLst>
                                      </p:cBhvr>
                                      <p:to>
                                        <p:strVal val="visible"/>
                                      </p:to>
                                    </p:set>
                                    <p:anim calcmode="lin" valueType="num">
                                      <p:cBhvr additive="base">
                                        <p:cTn id="22" dur="500" fill="hold"/>
                                        <p:tgtEl>
                                          <p:spTgt spid="84"/>
                                        </p:tgtEl>
                                        <p:attrNameLst>
                                          <p:attrName>ppt_x</p:attrName>
                                        </p:attrNameLst>
                                      </p:cBhvr>
                                      <p:tavLst>
                                        <p:tav tm="0">
                                          <p:val>
                                            <p:strVal val="1+#ppt_w/2"/>
                                          </p:val>
                                        </p:tav>
                                        <p:tav tm="100000">
                                          <p:val>
                                            <p:strVal val="#ppt_x"/>
                                          </p:val>
                                        </p:tav>
                                      </p:tavLst>
                                    </p:anim>
                                    <p:anim calcmode="lin" valueType="num">
                                      <p:cBhvr additive="base">
                                        <p:cTn id="23" dur="500" fill="hold"/>
                                        <p:tgtEl>
                                          <p:spTgt spid="8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95"/>
                                        </p:tgtEl>
                                        <p:attrNameLst>
                                          <p:attrName>style.visibility</p:attrName>
                                        </p:attrNameLst>
                                      </p:cBhvr>
                                      <p:to>
                                        <p:strVal val="visible"/>
                                      </p:to>
                                    </p:set>
                                    <p:anim calcmode="lin" valueType="num">
                                      <p:cBhvr>
                                        <p:cTn id="27" dur="500" fill="hold"/>
                                        <p:tgtEl>
                                          <p:spTgt spid="95"/>
                                        </p:tgtEl>
                                        <p:attrNameLst>
                                          <p:attrName>ppt_w</p:attrName>
                                        </p:attrNameLst>
                                      </p:cBhvr>
                                      <p:tavLst>
                                        <p:tav tm="0">
                                          <p:val>
                                            <p:fltVal val="0"/>
                                          </p:val>
                                        </p:tav>
                                        <p:tav tm="100000">
                                          <p:val>
                                            <p:strVal val="#ppt_w"/>
                                          </p:val>
                                        </p:tav>
                                      </p:tavLst>
                                    </p:anim>
                                    <p:anim calcmode="lin" valueType="num">
                                      <p:cBhvr>
                                        <p:cTn id="28" dur="500" fill="hold"/>
                                        <p:tgtEl>
                                          <p:spTgt spid="95"/>
                                        </p:tgtEl>
                                        <p:attrNameLst>
                                          <p:attrName>ppt_h</p:attrName>
                                        </p:attrNameLst>
                                      </p:cBhvr>
                                      <p:tavLst>
                                        <p:tav tm="0">
                                          <p:val>
                                            <p:fltVal val="0"/>
                                          </p:val>
                                        </p:tav>
                                        <p:tav tm="100000">
                                          <p:val>
                                            <p:strVal val="#ppt_h"/>
                                          </p:val>
                                        </p:tav>
                                      </p:tavLst>
                                    </p:anim>
                                    <p:animEffect transition="in" filter="fade">
                                      <p:cBhvr>
                                        <p:cTn id="29" dur="500"/>
                                        <p:tgtEl>
                                          <p:spTgt spid="95"/>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wipe(left)">
                                      <p:cBhvr>
                                        <p:cTn id="33" dur="500"/>
                                        <p:tgtEl>
                                          <p:spTgt spid="100"/>
                                        </p:tgtEl>
                                      </p:cBhvr>
                                    </p:animEffect>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89"/>
                                        </p:tgtEl>
                                        <p:attrNameLst>
                                          <p:attrName>style.visibility</p:attrName>
                                        </p:attrNameLst>
                                      </p:cBhvr>
                                      <p:to>
                                        <p:strVal val="visible"/>
                                      </p:to>
                                    </p:set>
                                    <p:anim calcmode="lin" valueType="num">
                                      <p:cBhvr additive="base">
                                        <p:cTn id="37" dur="500" fill="hold"/>
                                        <p:tgtEl>
                                          <p:spTgt spid="89"/>
                                        </p:tgtEl>
                                        <p:attrNameLst>
                                          <p:attrName>ppt_x</p:attrName>
                                        </p:attrNameLst>
                                      </p:cBhvr>
                                      <p:tavLst>
                                        <p:tav tm="0">
                                          <p:val>
                                            <p:strVal val="1+#ppt_w/2"/>
                                          </p:val>
                                        </p:tav>
                                        <p:tav tm="100000">
                                          <p:val>
                                            <p:strVal val="#ppt_x"/>
                                          </p:val>
                                        </p:tav>
                                      </p:tavLst>
                                    </p:anim>
                                    <p:anim calcmode="lin" valueType="num">
                                      <p:cBhvr additive="base">
                                        <p:cTn id="38" dur="500" fill="hold"/>
                                        <p:tgtEl>
                                          <p:spTgt spid="89"/>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96"/>
                                        </p:tgtEl>
                                        <p:attrNameLst>
                                          <p:attrName>style.visibility</p:attrName>
                                        </p:attrNameLst>
                                      </p:cBhvr>
                                      <p:to>
                                        <p:strVal val="visible"/>
                                      </p:to>
                                    </p:set>
                                    <p:anim calcmode="lin" valueType="num">
                                      <p:cBhvr>
                                        <p:cTn id="42" dur="500" fill="hold"/>
                                        <p:tgtEl>
                                          <p:spTgt spid="96"/>
                                        </p:tgtEl>
                                        <p:attrNameLst>
                                          <p:attrName>ppt_w</p:attrName>
                                        </p:attrNameLst>
                                      </p:cBhvr>
                                      <p:tavLst>
                                        <p:tav tm="0">
                                          <p:val>
                                            <p:fltVal val="0"/>
                                          </p:val>
                                        </p:tav>
                                        <p:tav tm="100000">
                                          <p:val>
                                            <p:strVal val="#ppt_w"/>
                                          </p:val>
                                        </p:tav>
                                      </p:tavLst>
                                    </p:anim>
                                    <p:anim calcmode="lin" valueType="num">
                                      <p:cBhvr>
                                        <p:cTn id="43" dur="500" fill="hold"/>
                                        <p:tgtEl>
                                          <p:spTgt spid="96"/>
                                        </p:tgtEl>
                                        <p:attrNameLst>
                                          <p:attrName>ppt_h</p:attrName>
                                        </p:attrNameLst>
                                      </p:cBhvr>
                                      <p:tavLst>
                                        <p:tav tm="0">
                                          <p:val>
                                            <p:fltVal val="0"/>
                                          </p:val>
                                        </p:tav>
                                        <p:tav tm="100000">
                                          <p:val>
                                            <p:strVal val="#ppt_h"/>
                                          </p:val>
                                        </p:tav>
                                      </p:tavLst>
                                    </p:anim>
                                    <p:animEffect transition="in" filter="fade">
                                      <p:cBhvr>
                                        <p:cTn id="44" dur="500"/>
                                        <p:tgtEl>
                                          <p:spTgt spid="96"/>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nodeType="clickEffect">
                                  <p:stCondLst>
                                    <p:cond delay="0"/>
                                  </p:stCondLst>
                                  <p:childTnLst>
                                    <p:set>
                                      <p:cBhvr>
                                        <p:cTn id="48" dur="1" fill="hold">
                                          <p:stCondLst>
                                            <p:cond delay="0"/>
                                          </p:stCondLst>
                                        </p:cTn>
                                        <p:tgtEl>
                                          <p:spTgt spid="103"/>
                                        </p:tgtEl>
                                        <p:attrNameLst>
                                          <p:attrName>style.visibility</p:attrName>
                                        </p:attrNameLst>
                                      </p:cBhvr>
                                      <p:to>
                                        <p:strVal val="visible"/>
                                      </p:to>
                                    </p:set>
                                    <p:animEffect transition="in" filter="wipe(left)">
                                      <p:cBhvr>
                                        <p:cTn id="49"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bldLvl="0" animBg="1"/>
      <p:bldP spid="95" grpId="0" bldLvl="0" animBg="1"/>
      <p:bldP spid="96"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5122545" y="928370"/>
            <a:ext cx="7069455" cy="5732780"/>
          </a:xfrm>
          <a:prstGeom prst="rect">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53" name="矩形 52"/>
          <p:cNvSpPr/>
          <p:nvPr/>
        </p:nvSpPr>
        <p:spPr>
          <a:xfrm>
            <a:off x="6114837" y="4357672"/>
            <a:ext cx="5124772" cy="1938020"/>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just">
              <a:lnSpc>
                <a:spcPct val="150000"/>
              </a:lnSpc>
              <a:buClrTx/>
              <a:buSzTx/>
              <a:buFontTx/>
              <a:defRPr/>
            </a:pPr>
            <a:r>
              <a:rPr lang="zh-CN" altLang="zh-CN" sz="1600" dirty="0">
                <a:solidFill>
                  <a:schemeClr val="bg1"/>
                </a:solidFill>
              </a:rPr>
              <a:t>针对性：数据融合与分析和可视化能够帮助理解项目活跃程度、计算社区参与度、评估项目的代码质量、用户反馈信息及潜在的发展趋势，从而综合对其进行健康评估。这些都对开源项目的研究具有高度的相关性和针对性。</a:t>
            </a:r>
            <a:endParaRPr lang="zh-CN" altLang="zh-CN" sz="1600" dirty="0">
              <a:solidFill>
                <a:schemeClr val="bg1"/>
              </a:solidFill>
            </a:endParaRPr>
          </a:p>
        </p:txBody>
      </p:sp>
      <p:sp>
        <p:nvSpPr>
          <p:cNvPr id="54" name="矩形 53"/>
          <p:cNvSpPr/>
          <p:nvPr/>
        </p:nvSpPr>
        <p:spPr>
          <a:xfrm>
            <a:off x="6115050" y="1035050"/>
            <a:ext cx="5513070" cy="1198880"/>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just">
              <a:lnSpc>
                <a:spcPct val="150000"/>
              </a:lnSpc>
              <a:spcBef>
                <a:spcPct val="0"/>
              </a:spcBef>
              <a:spcAft>
                <a:spcPct val="0"/>
              </a:spcAft>
              <a:defRPr/>
            </a:pPr>
            <a:r>
              <a:rPr lang="zh-CN" altLang="zh-CN" sz="1600" dirty="0">
                <a:solidFill>
                  <a:schemeClr val="bg1"/>
                </a:solidFill>
              </a:rPr>
              <a:t>紧扣核心：开源项目多维度健康评估紧扣比赛核心目标，旨在深入挖掘开源项目活跃度，社区参与度，代码质量，用户反馈分析等关键信息，高度契合开源项目数据</a:t>
            </a:r>
            <a:r>
              <a:rPr lang="zh-CN" altLang="zh-CN" sz="1600">
                <a:solidFill>
                  <a:schemeClr val="bg1"/>
                </a:solidFill>
              </a:rPr>
              <a:t>研究方向</a:t>
            </a:r>
            <a:r>
              <a:rPr lang="zh-CN" altLang="en-US" sz="1600">
                <a:solidFill>
                  <a:schemeClr val="bg1"/>
                </a:solidFill>
              </a:rPr>
              <a:t>。</a:t>
            </a:r>
            <a:endParaRPr kumimoji="0" lang="zh-CN" altLang="en-US" sz="1600" b="0" i="0" u="none" strike="noStrike" kern="1200" cap="none" spc="0" normalizeH="0" baseline="0" noProof="0" dirty="0">
              <a:ln>
                <a:noFill/>
              </a:ln>
              <a:solidFill>
                <a:schemeClr val="bg1"/>
              </a:solidFill>
              <a:effectLst/>
              <a:uLnTx/>
              <a:uFillTx/>
              <a:cs typeface="+mn-ea"/>
              <a:sym typeface="+mn-lt"/>
            </a:endParaRPr>
          </a:p>
        </p:txBody>
      </p:sp>
      <p:sp>
        <p:nvSpPr>
          <p:cNvPr id="7" name="菱形 6"/>
          <p:cNvSpPr/>
          <p:nvPr/>
        </p:nvSpPr>
        <p:spPr>
          <a:xfrm>
            <a:off x="5517335" y="1142845"/>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55" name="菱形 54"/>
          <p:cNvSpPr/>
          <p:nvPr/>
        </p:nvSpPr>
        <p:spPr>
          <a:xfrm>
            <a:off x="5517610" y="246079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9405" y="2114550"/>
            <a:ext cx="4241165" cy="3314065"/>
          </a:xfrm>
          <a:prstGeom prst="rect">
            <a:avLst/>
          </a:prstGeom>
          <a:ln>
            <a:solidFill>
              <a:schemeClr val="bg1"/>
            </a:solidFill>
          </a:ln>
        </p:spPr>
      </p:pic>
      <p:sp>
        <p:nvSpPr>
          <p:cNvPr id="39" name="TextBox 39"/>
          <p:cNvSpPr txBox="1"/>
          <p:nvPr/>
        </p:nvSpPr>
        <p:spPr>
          <a:xfrm>
            <a:off x="319378" y="344615"/>
            <a:ext cx="2756535" cy="583565"/>
          </a:xfrm>
          <a:prstGeom prst="rect">
            <a:avLst/>
          </a:prstGeom>
          <a:noFill/>
        </p:spPr>
        <p:txBody>
          <a:bodyPr wrap="none" rtlCol="0">
            <a:spAutoFit/>
          </a:bodyPr>
          <a:lstStyle/>
          <a:p>
            <a:r>
              <a:rPr lang="zh-CN" altLang="en-US" sz="3200" b="1" dirty="0">
                <a:solidFill>
                  <a:schemeClr val="bg1"/>
                </a:solidFill>
                <a:cs typeface="+mn-ea"/>
                <a:sym typeface="+mn-lt"/>
              </a:rPr>
              <a:t>项目简介</a:t>
            </a:r>
            <a:r>
              <a:rPr lang="en-US" altLang="zh-CN" sz="3200" b="1" dirty="0">
                <a:solidFill>
                  <a:schemeClr val="bg1"/>
                </a:solidFill>
                <a:cs typeface="+mn-ea"/>
                <a:sym typeface="+mn-lt"/>
              </a:rPr>
              <a:t>·</a:t>
            </a:r>
            <a:r>
              <a:rPr lang="zh-CN" altLang="en-US" sz="3200" b="1" dirty="0">
                <a:solidFill>
                  <a:schemeClr val="bg1"/>
                </a:solidFill>
                <a:cs typeface="+mn-ea"/>
                <a:sym typeface="+mn-lt"/>
              </a:rPr>
              <a:t>主题</a:t>
            </a:r>
            <a:endParaRPr lang="zh-CN" altLang="en-US" sz="3200" b="1" dirty="0">
              <a:solidFill>
                <a:schemeClr val="bg1"/>
              </a:solidFill>
              <a:cs typeface="+mn-ea"/>
              <a:sym typeface="+mn-lt"/>
            </a:endParaRPr>
          </a:p>
        </p:txBody>
      </p:sp>
      <p:sp>
        <p:nvSpPr>
          <p:cNvPr id="4" name="文本框 3"/>
          <p:cNvSpPr txBox="1"/>
          <p:nvPr/>
        </p:nvSpPr>
        <p:spPr>
          <a:xfrm>
            <a:off x="319405" y="1035050"/>
            <a:ext cx="3455670" cy="583565"/>
          </a:xfrm>
          <a:prstGeom prst="rect">
            <a:avLst/>
          </a:prstGeom>
          <a:noFill/>
        </p:spPr>
        <p:txBody>
          <a:bodyPr wrap="square" rtlCol="0">
            <a:spAutoFit/>
          </a:bodyPr>
          <a:p>
            <a:pPr algn="l">
              <a:buClrTx/>
              <a:buSzTx/>
              <a:buFontTx/>
            </a:pPr>
            <a:r>
              <a:rPr lang="zh-CN" altLang="en-US" sz="3200" b="1" dirty="0">
                <a:solidFill>
                  <a:schemeClr val="bg1"/>
                </a:solidFill>
                <a:cs typeface="+mn-ea"/>
              </a:rPr>
              <a:t>主题相关性</a:t>
            </a:r>
            <a:endParaRPr lang="zh-CN" altLang="en-US" sz="3200" b="1" dirty="0">
              <a:solidFill>
                <a:schemeClr val="bg1"/>
              </a:solidFill>
              <a:cs typeface="+mn-ea"/>
            </a:endParaRPr>
          </a:p>
        </p:txBody>
      </p:sp>
      <p:sp>
        <p:nvSpPr>
          <p:cNvPr id="5" name="文本框 4"/>
          <p:cNvSpPr txBox="1"/>
          <p:nvPr/>
        </p:nvSpPr>
        <p:spPr>
          <a:xfrm>
            <a:off x="6115050" y="2326640"/>
            <a:ext cx="5697220" cy="1938020"/>
          </a:xfrm>
          <a:prstGeom prst="rect">
            <a:avLst/>
          </a:prstGeom>
          <a:noFill/>
        </p:spPr>
        <p:txBody>
          <a:bodyPr wrap="square" rtlCol="0">
            <a:spAutoFit/>
          </a:bodyPr>
          <a:p>
            <a:pPr algn="just" defTabSz="685800">
              <a:lnSpc>
                <a:spcPct val="150000"/>
              </a:lnSpc>
              <a:buClrTx/>
              <a:buSzTx/>
              <a:buFontTx/>
              <a:defRPr/>
            </a:pPr>
            <a:r>
              <a:rPr lang="zh-CN" altLang="zh-CN" sz="1600" dirty="0">
                <a:solidFill>
                  <a:schemeClr val="bg1"/>
                </a:solidFill>
              </a:rPr>
              <a:t>开源工具：作品在技术实现上采用了开源工具 OpenDigger，对OpenDigger相关指标数据进行收集分析，开源工具的选择体现了项目在实际操作中的高效性和灵活性。使用开源工具可以降低开发成本，提高项目的可维护性和扩展性，同时也符合开源社区的开放共享理念。</a:t>
            </a:r>
            <a:endParaRPr lang="zh-CN" altLang="zh-CN" sz="1600" dirty="0">
              <a:solidFill>
                <a:schemeClr val="bg1"/>
              </a:solidFill>
            </a:endParaRPr>
          </a:p>
        </p:txBody>
      </p:sp>
      <p:sp>
        <p:nvSpPr>
          <p:cNvPr id="6" name="菱形 5"/>
          <p:cNvSpPr/>
          <p:nvPr/>
        </p:nvSpPr>
        <p:spPr>
          <a:xfrm>
            <a:off x="5517610" y="446485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750"/>
                                        <p:tgtEl>
                                          <p:spTgt spid="25"/>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barn(inVertical)">
                                      <p:cBhvr>
                                        <p:cTn id="11" dur="500"/>
                                        <p:tgtEl>
                                          <p:spTgt spid="54"/>
                                        </p:tgtEl>
                                      </p:cBhvr>
                                    </p:animEffect>
                                  </p:childTnLst>
                                </p:cTn>
                              </p:par>
                            </p:childTnLst>
                          </p:cTn>
                        </p:par>
                        <p:par>
                          <p:cTn id="12" fill="hold">
                            <p:stCondLst>
                              <p:cond delay="1500"/>
                            </p:stCondLst>
                            <p:childTnLst>
                              <p:par>
                                <p:cTn id="13" presetID="16" presetClass="entr" presetSubtype="2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childTnLst>
                          </p:cTn>
                        </p:par>
                        <p:par>
                          <p:cTn id="16" fill="hold">
                            <p:stCondLst>
                              <p:cond delay="2000"/>
                            </p:stCondLst>
                            <p:childTnLst>
                              <p:par>
                                <p:cTn id="17" presetID="16" presetClass="entr" presetSubtype="21"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barn(inVertical)">
                                      <p:cBhvr>
                                        <p:cTn id="19" dur="500"/>
                                        <p:tgtEl>
                                          <p:spTgt spid="53"/>
                                        </p:tgtEl>
                                      </p:cBhvr>
                                    </p:animEffect>
                                  </p:childTnLst>
                                </p:cTn>
                              </p:par>
                            </p:childTnLst>
                          </p:cTn>
                        </p:par>
                        <p:par>
                          <p:cTn id="20" fill="hold">
                            <p:stCondLst>
                              <p:cond delay="2500"/>
                            </p:stCondLst>
                            <p:childTnLst>
                              <p:par>
                                <p:cTn id="21" presetID="49" presetClass="entr" presetSubtype="0" decel="10000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 calcmode="lin" valueType="num">
                                      <p:cBhvr>
                                        <p:cTn id="25" dur="500" fill="hold"/>
                                        <p:tgtEl>
                                          <p:spTgt spid="7"/>
                                        </p:tgtEl>
                                        <p:attrNameLst>
                                          <p:attrName>style.rotation</p:attrName>
                                        </p:attrNameLst>
                                      </p:cBhvr>
                                      <p:tavLst>
                                        <p:tav tm="0">
                                          <p:val>
                                            <p:fltVal val="360"/>
                                          </p:val>
                                        </p:tav>
                                        <p:tav tm="100000">
                                          <p:val>
                                            <p:fltVal val="0"/>
                                          </p:val>
                                        </p:tav>
                                      </p:tavLst>
                                    </p:anim>
                                    <p:animEffect transition="in" filter="fade">
                                      <p:cBhvr>
                                        <p:cTn id="26" dur="500"/>
                                        <p:tgtEl>
                                          <p:spTgt spid="7"/>
                                        </p:tgtEl>
                                      </p:cBhvr>
                                    </p:animEffect>
                                  </p:childTnLst>
                                </p:cTn>
                              </p:par>
                            </p:childTnLst>
                          </p:cTn>
                        </p:par>
                        <p:par>
                          <p:cTn id="27" fill="hold">
                            <p:stCondLst>
                              <p:cond delay="3000"/>
                            </p:stCondLst>
                            <p:childTnLst>
                              <p:par>
                                <p:cTn id="28" presetID="49" presetClass="entr" presetSubtype="0" decel="100000" fill="hold" grpId="0" nodeType="afterEffect">
                                  <p:stCondLst>
                                    <p:cond delay="0"/>
                                  </p:stCondLst>
                                  <p:childTnLst>
                                    <p:set>
                                      <p:cBhvr>
                                        <p:cTn id="29" dur="1" fill="hold">
                                          <p:stCondLst>
                                            <p:cond delay="0"/>
                                          </p:stCondLst>
                                        </p:cTn>
                                        <p:tgtEl>
                                          <p:spTgt spid="55"/>
                                        </p:tgtEl>
                                        <p:attrNameLst>
                                          <p:attrName>style.visibility</p:attrName>
                                        </p:attrNameLst>
                                      </p:cBhvr>
                                      <p:to>
                                        <p:strVal val="visible"/>
                                      </p:to>
                                    </p:set>
                                    <p:anim calcmode="lin" valueType="num">
                                      <p:cBhvr>
                                        <p:cTn id="30" dur="500" fill="hold"/>
                                        <p:tgtEl>
                                          <p:spTgt spid="55"/>
                                        </p:tgtEl>
                                        <p:attrNameLst>
                                          <p:attrName>ppt_w</p:attrName>
                                        </p:attrNameLst>
                                      </p:cBhvr>
                                      <p:tavLst>
                                        <p:tav tm="0">
                                          <p:val>
                                            <p:fltVal val="0"/>
                                          </p:val>
                                        </p:tav>
                                        <p:tav tm="100000">
                                          <p:val>
                                            <p:strVal val="#ppt_w"/>
                                          </p:val>
                                        </p:tav>
                                      </p:tavLst>
                                    </p:anim>
                                    <p:anim calcmode="lin" valueType="num">
                                      <p:cBhvr>
                                        <p:cTn id="31" dur="500" fill="hold"/>
                                        <p:tgtEl>
                                          <p:spTgt spid="55"/>
                                        </p:tgtEl>
                                        <p:attrNameLst>
                                          <p:attrName>ppt_h</p:attrName>
                                        </p:attrNameLst>
                                      </p:cBhvr>
                                      <p:tavLst>
                                        <p:tav tm="0">
                                          <p:val>
                                            <p:fltVal val="0"/>
                                          </p:val>
                                        </p:tav>
                                        <p:tav tm="100000">
                                          <p:val>
                                            <p:strVal val="#ppt_h"/>
                                          </p:val>
                                        </p:tav>
                                      </p:tavLst>
                                    </p:anim>
                                    <p:anim calcmode="lin" valueType="num">
                                      <p:cBhvr>
                                        <p:cTn id="32" dur="500" fill="hold"/>
                                        <p:tgtEl>
                                          <p:spTgt spid="55"/>
                                        </p:tgtEl>
                                        <p:attrNameLst>
                                          <p:attrName>style.rotation</p:attrName>
                                        </p:attrNameLst>
                                      </p:cBhvr>
                                      <p:tavLst>
                                        <p:tav tm="0">
                                          <p:val>
                                            <p:fltVal val="360"/>
                                          </p:val>
                                        </p:tav>
                                        <p:tav tm="100000">
                                          <p:val>
                                            <p:fltVal val="0"/>
                                          </p:val>
                                        </p:tav>
                                      </p:tavLst>
                                    </p:anim>
                                    <p:animEffect transition="in" filter="fade">
                                      <p:cBhvr>
                                        <p:cTn id="33" dur="500"/>
                                        <p:tgtEl>
                                          <p:spTgt spid="55"/>
                                        </p:tgtEl>
                                      </p:cBhvr>
                                    </p:animEffect>
                                  </p:childTnLst>
                                </p:cTn>
                              </p:par>
                            </p:childTnLst>
                          </p:cTn>
                        </p:par>
                        <p:par>
                          <p:cTn id="34" fill="hold">
                            <p:stCondLst>
                              <p:cond delay="3500"/>
                            </p:stCondLst>
                            <p:childTnLst>
                              <p:par>
                                <p:cTn id="35" presetID="49" presetClass="entr" presetSubtype="0" decel="100000"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 calcmode="lin" valueType="num">
                                      <p:cBhvr>
                                        <p:cTn id="39" dur="500" fill="hold"/>
                                        <p:tgtEl>
                                          <p:spTgt spid="6"/>
                                        </p:tgtEl>
                                        <p:attrNameLst>
                                          <p:attrName>style.rotation</p:attrName>
                                        </p:attrNameLst>
                                      </p:cBhvr>
                                      <p:tavLst>
                                        <p:tav tm="0">
                                          <p:val>
                                            <p:fltVal val="360"/>
                                          </p:val>
                                        </p:tav>
                                        <p:tav tm="100000">
                                          <p:val>
                                            <p:fltVal val="0"/>
                                          </p:val>
                                        </p:tav>
                                      </p:tavLst>
                                    </p:anim>
                                    <p:animEffect transition="in" filter="fade">
                                      <p:cBhvr>
                                        <p:cTn id="40" dur="500"/>
                                        <p:tgtEl>
                                          <p:spTgt spid="6"/>
                                        </p:tgtEl>
                                      </p:cBhvr>
                                    </p:animEffect>
                                  </p:childTnLst>
                                </p:cTn>
                              </p:par>
                            </p:childTnLst>
                          </p:cTn>
                        </p:par>
                        <p:par>
                          <p:cTn id="41" fill="hold">
                            <p:stCondLst>
                              <p:cond delay="4000"/>
                            </p:stCondLst>
                            <p:childTnLst>
                              <p:par>
                                <p:cTn id="42" presetID="16" presetClass="entr" presetSubtype="21" fill="hold"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barn(inVertical)">
                                      <p:cBhvr>
                                        <p:cTn id="4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53" grpId="0"/>
      <p:bldP spid="54" grpId="0"/>
      <p:bldP spid="7" grpId="0" bldLvl="0" animBg="1"/>
      <p:bldP spid="55" grpId="0" bldLvl="0" animBg="1"/>
      <p:bldP spid="6" grpId="0" bldLvl="0" animBg="1"/>
      <p:bldP spid="5" grpId="0"/>
      <p:bldP spid="5"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448945" y="1618615"/>
            <a:ext cx="6175375" cy="4958715"/>
          </a:xfrm>
          <a:prstGeom prst="rect">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53" name="矩形 52"/>
          <p:cNvSpPr/>
          <p:nvPr/>
        </p:nvSpPr>
        <p:spPr>
          <a:xfrm>
            <a:off x="1039917" y="4003977"/>
            <a:ext cx="5124772" cy="1938020"/>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just">
              <a:lnSpc>
                <a:spcPct val="150000"/>
              </a:lnSpc>
              <a:buClrTx/>
              <a:buSzTx/>
              <a:buFontTx/>
              <a:defRPr/>
            </a:pPr>
            <a:r>
              <a:rPr lang="zh-CN" altLang="zh-CN" sz="1600" dirty="0">
                <a:solidFill>
                  <a:schemeClr val="bg1"/>
                </a:solidFill>
              </a:rPr>
              <a:t>实际意义：不仅有助于提升开源项目的透明度和可访问性，还能促进开源社区的健康发展。它可以帮助开发团队更好地规划项目方向，提高开发效率；帮助维护团队掌握项目全貌，优化资源配置；为社区管理者提供决策支持；同时，也为开发者个体提供了参考和学习的机会。</a:t>
            </a:r>
            <a:endParaRPr lang="zh-CN" altLang="zh-CN" sz="1600" dirty="0">
              <a:solidFill>
                <a:schemeClr val="bg1"/>
              </a:solidFill>
            </a:endParaRPr>
          </a:p>
        </p:txBody>
      </p:sp>
      <p:sp>
        <p:nvSpPr>
          <p:cNvPr id="54" name="矩形 53"/>
          <p:cNvSpPr/>
          <p:nvPr/>
        </p:nvSpPr>
        <p:spPr>
          <a:xfrm>
            <a:off x="1040130" y="1801495"/>
            <a:ext cx="5513070" cy="1938020"/>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just">
              <a:lnSpc>
                <a:spcPct val="150000"/>
              </a:lnSpc>
              <a:spcBef>
                <a:spcPct val="0"/>
              </a:spcBef>
              <a:spcAft>
                <a:spcPct val="0"/>
              </a:spcAft>
              <a:defRPr/>
            </a:pPr>
            <a:r>
              <a:rPr lang="zh-CN" sz="1600">
                <a:solidFill>
                  <a:schemeClr val="bg1"/>
                </a:solidFill>
              </a:rPr>
              <a:t>引发兴趣：开源生态作为当下热门话题，通过分析开源项目不同类型指标数据，多维度地展开对开源项目健康评估，并且使用算法有效地将多个维度层次指标依据不同权重统一成一个综合指标评分，从而全面衡量开源项目的健康程度是否良好、可持续发展。</a:t>
            </a:r>
            <a:endParaRPr lang="zh-CN" sz="1600">
              <a:solidFill>
                <a:schemeClr val="bg1"/>
              </a:solidFill>
            </a:endParaRPr>
          </a:p>
        </p:txBody>
      </p:sp>
      <p:sp>
        <p:nvSpPr>
          <p:cNvPr id="7" name="菱形 6"/>
          <p:cNvSpPr/>
          <p:nvPr/>
        </p:nvSpPr>
        <p:spPr>
          <a:xfrm>
            <a:off x="559255" y="192326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55" name="菱形 54"/>
          <p:cNvSpPr/>
          <p:nvPr/>
        </p:nvSpPr>
        <p:spPr>
          <a:xfrm>
            <a:off x="559530" y="412830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9" name="TextBox 39"/>
          <p:cNvSpPr txBox="1"/>
          <p:nvPr/>
        </p:nvSpPr>
        <p:spPr>
          <a:xfrm>
            <a:off x="319378" y="344615"/>
            <a:ext cx="2756535" cy="583565"/>
          </a:xfrm>
          <a:prstGeom prst="rect">
            <a:avLst/>
          </a:prstGeom>
          <a:noFill/>
        </p:spPr>
        <p:txBody>
          <a:bodyPr wrap="none" rtlCol="0">
            <a:spAutoFit/>
          </a:bodyPr>
          <a:lstStyle/>
          <a:p>
            <a:r>
              <a:rPr lang="zh-CN" altLang="en-US" sz="3200" b="1" dirty="0">
                <a:solidFill>
                  <a:schemeClr val="bg1"/>
                </a:solidFill>
                <a:cs typeface="+mn-ea"/>
                <a:sym typeface="+mn-lt"/>
              </a:rPr>
              <a:t>项目简介</a:t>
            </a:r>
            <a:r>
              <a:rPr lang="en-US" altLang="zh-CN" sz="3200" b="1" dirty="0">
                <a:solidFill>
                  <a:schemeClr val="bg1"/>
                </a:solidFill>
                <a:cs typeface="+mn-ea"/>
                <a:sym typeface="+mn-lt"/>
              </a:rPr>
              <a:t>·</a:t>
            </a:r>
            <a:r>
              <a:rPr lang="zh-CN" altLang="en-US" sz="3200" b="1" dirty="0">
                <a:solidFill>
                  <a:schemeClr val="bg1"/>
                </a:solidFill>
                <a:cs typeface="+mn-ea"/>
                <a:sym typeface="+mn-lt"/>
              </a:rPr>
              <a:t>主题</a:t>
            </a:r>
            <a:endParaRPr lang="zh-CN" altLang="en-US" sz="3200" b="1" dirty="0">
              <a:solidFill>
                <a:schemeClr val="bg1"/>
              </a:solidFill>
              <a:cs typeface="+mn-ea"/>
              <a:sym typeface="+mn-lt"/>
            </a:endParaRPr>
          </a:p>
        </p:txBody>
      </p:sp>
      <p:sp>
        <p:nvSpPr>
          <p:cNvPr id="4" name="文本框 3"/>
          <p:cNvSpPr txBox="1"/>
          <p:nvPr/>
        </p:nvSpPr>
        <p:spPr>
          <a:xfrm>
            <a:off x="319405" y="1035050"/>
            <a:ext cx="3455670" cy="583565"/>
          </a:xfrm>
          <a:prstGeom prst="rect">
            <a:avLst/>
          </a:prstGeom>
          <a:noFill/>
        </p:spPr>
        <p:txBody>
          <a:bodyPr wrap="square" rtlCol="0">
            <a:spAutoFit/>
          </a:bodyPr>
          <a:p>
            <a:pPr>
              <a:buClrTx/>
              <a:buSzTx/>
              <a:buFontTx/>
            </a:pPr>
            <a:r>
              <a:rPr lang="zh-CN" altLang="en-US" sz="3200" b="1" dirty="0">
                <a:solidFill>
                  <a:schemeClr val="bg1"/>
                </a:solidFill>
                <a:cs typeface="+mn-ea"/>
              </a:rPr>
              <a:t>主题吸引力</a:t>
            </a:r>
            <a:endParaRPr lang="zh-CN" altLang="en-US" sz="3200" b="1" dirty="0">
              <a:solidFill>
                <a:schemeClr val="bg1"/>
              </a:solidFill>
              <a:cs typeface="+mn-ea"/>
            </a:endParaRPr>
          </a:p>
        </p:txBody>
      </p:sp>
      <p:pic>
        <p:nvPicPr>
          <p:cNvPr id="100" name="图片 99"/>
          <p:cNvPicPr/>
          <p:nvPr/>
        </p:nvPicPr>
        <p:blipFill>
          <a:blip r:embed="rId1"/>
          <a:stretch>
            <a:fillRect/>
          </a:stretch>
        </p:blipFill>
        <p:spPr>
          <a:xfrm>
            <a:off x="6957060" y="2290445"/>
            <a:ext cx="4946650" cy="299783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outVertical)">
                                      <p:cBhvr>
                                        <p:cTn id="7" dur="750"/>
                                        <p:tgtEl>
                                          <p:spTgt spid="25"/>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barn(inVertical)">
                                      <p:cBhvr>
                                        <p:cTn id="11" dur="500"/>
                                        <p:tgtEl>
                                          <p:spTgt spid="54"/>
                                        </p:tgtEl>
                                      </p:cBhvr>
                                    </p:animEffect>
                                  </p:childTnLst>
                                </p:cTn>
                              </p:par>
                            </p:childTnLst>
                          </p:cTn>
                        </p:par>
                        <p:par>
                          <p:cTn id="12" fill="hold">
                            <p:stCondLst>
                              <p:cond delay="1500"/>
                            </p:stCondLst>
                            <p:childTnLst>
                              <p:par>
                                <p:cTn id="13" presetID="16" presetClass="entr" presetSubtype="21" fill="hold" grpId="0"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barn(inVertical)">
                                      <p:cBhvr>
                                        <p:cTn id="15" dur="500"/>
                                        <p:tgtEl>
                                          <p:spTgt spid="53"/>
                                        </p:tgtEl>
                                      </p:cBhvr>
                                    </p:animEffect>
                                  </p:childTnLst>
                                </p:cTn>
                              </p:par>
                            </p:childTnLst>
                          </p:cTn>
                        </p:par>
                        <p:par>
                          <p:cTn id="16" fill="hold">
                            <p:stCondLst>
                              <p:cond delay="2000"/>
                            </p:stCondLst>
                            <p:childTnLst>
                              <p:par>
                                <p:cTn id="17" presetID="49" presetClass="entr" presetSubtype="0" decel="10000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 calcmode="lin" valueType="num">
                                      <p:cBhvr>
                                        <p:cTn id="21" dur="500" fill="hold"/>
                                        <p:tgtEl>
                                          <p:spTgt spid="7"/>
                                        </p:tgtEl>
                                        <p:attrNameLst>
                                          <p:attrName>style.rotation</p:attrName>
                                        </p:attrNameLst>
                                      </p:cBhvr>
                                      <p:tavLst>
                                        <p:tav tm="0">
                                          <p:val>
                                            <p:fltVal val="360"/>
                                          </p:val>
                                        </p:tav>
                                        <p:tav tm="100000">
                                          <p:val>
                                            <p:fltVal val="0"/>
                                          </p:val>
                                        </p:tav>
                                      </p:tavLst>
                                    </p:anim>
                                    <p:animEffect transition="in" filter="fade">
                                      <p:cBhvr>
                                        <p:cTn id="22" dur="500"/>
                                        <p:tgtEl>
                                          <p:spTgt spid="7"/>
                                        </p:tgtEl>
                                      </p:cBhvr>
                                    </p:animEffect>
                                  </p:childTnLst>
                                </p:cTn>
                              </p:par>
                            </p:childTnLst>
                          </p:cTn>
                        </p:par>
                        <p:par>
                          <p:cTn id="23" fill="hold">
                            <p:stCondLst>
                              <p:cond delay="2500"/>
                            </p:stCondLst>
                            <p:childTnLst>
                              <p:par>
                                <p:cTn id="24" presetID="49" presetClass="entr" presetSubtype="0" decel="100000" fill="hold" grpId="0" nodeType="afterEffect">
                                  <p:stCondLst>
                                    <p:cond delay="0"/>
                                  </p:stCondLst>
                                  <p:childTnLst>
                                    <p:set>
                                      <p:cBhvr>
                                        <p:cTn id="25" dur="1" fill="hold">
                                          <p:stCondLst>
                                            <p:cond delay="0"/>
                                          </p:stCondLst>
                                        </p:cTn>
                                        <p:tgtEl>
                                          <p:spTgt spid="55"/>
                                        </p:tgtEl>
                                        <p:attrNameLst>
                                          <p:attrName>style.visibility</p:attrName>
                                        </p:attrNameLst>
                                      </p:cBhvr>
                                      <p:to>
                                        <p:strVal val="visible"/>
                                      </p:to>
                                    </p:set>
                                    <p:anim calcmode="lin" valueType="num">
                                      <p:cBhvr>
                                        <p:cTn id="26" dur="500" fill="hold"/>
                                        <p:tgtEl>
                                          <p:spTgt spid="55"/>
                                        </p:tgtEl>
                                        <p:attrNameLst>
                                          <p:attrName>ppt_w</p:attrName>
                                        </p:attrNameLst>
                                      </p:cBhvr>
                                      <p:tavLst>
                                        <p:tav tm="0">
                                          <p:val>
                                            <p:fltVal val="0"/>
                                          </p:val>
                                        </p:tav>
                                        <p:tav tm="100000">
                                          <p:val>
                                            <p:strVal val="#ppt_w"/>
                                          </p:val>
                                        </p:tav>
                                      </p:tavLst>
                                    </p:anim>
                                    <p:anim calcmode="lin" valueType="num">
                                      <p:cBhvr>
                                        <p:cTn id="27" dur="500" fill="hold"/>
                                        <p:tgtEl>
                                          <p:spTgt spid="55"/>
                                        </p:tgtEl>
                                        <p:attrNameLst>
                                          <p:attrName>ppt_h</p:attrName>
                                        </p:attrNameLst>
                                      </p:cBhvr>
                                      <p:tavLst>
                                        <p:tav tm="0">
                                          <p:val>
                                            <p:fltVal val="0"/>
                                          </p:val>
                                        </p:tav>
                                        <p:tav tm="100000">
                                          <p:val>
                                            <p:strVal val="#ppt_h"/>
                                          </p:val>
                                        </p:tav>
                                      </p:tavLst>
                                    </p:anim>
                                    <p:anim calcmode="lin" valueType="num">
                                      <p:cBhvr>
                                        <p:cTn id="28" dur="500" fill="hold"/>
                                        <p:tgtEl>
                                          <p:spTgt spid="55"/>
                                        </p:tgtEl>
                                        <p:attrNameLst>
                                          <p:attrName>style.rotation</p:attrName>
                                        </p:attrNameLst>
                                      </p:cBhvr>
                                      <p:tavLst>
                                        <p:tav tm="0">
                                          <p:val>
                                            <p:fltVal val="360"/>
                                          </p:val>
                                        </p:tav>
                                        <p:tav tm="100000">
                                          <p:val>
                                            <p:fltVal val="0"/>
                                          </p:val>
                                        </p:tav>
                                      </p:tavLst>
                                    </p:anim>
                                    <p:animEffect transition="in" filter="fade">
                                      <p:cBhvr>
                                        <p:cTn id="29" dur="500"/>
                                        <p:tgtEl>
                                          <p:spTgt spid="55"/>
                                        </p:tgtEl>
                                      </p:cBhvr>
                                    </p:animEffect>
                                  </p:childTnLst>
                                </p:cTn>
                              </p:par>
                            </p:childTnLst>
                          </p:cTn>
                        </p:par>
                        <p:par>
                          <p:cTn id="30" fill="hold">
                            <p:stCondLst>
                              <p:cond delay="3000"/>
                            </p:stCondLst>
                            <p:childTnLst>
                              <p:par>
                                <p:cTn id="31" presetID="16" presetClass="entr" presetSubtype="21" fill="hold" nodeType="after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barn(inVertical)">
                                      <p:cBhvr>
                                        <p:cTn id="33"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53" grpId="0"/>
      <p:bldP spid="54" grpId="0"/>
      <p:bldP spid="7" grpId="0" bldLvl="0" animBg="1"/>
      <p:bldP spid="55"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287663" y="2411730"/>
            <a:ext cx="1513205" cy="3046988"/>
          </a:xfrm>
          <a:prstGeom prst="rect">
            <a:avLst/>
          </a:prstGeom>
          <a:noFill/>
        </p:spPr>
        <p:txBody>
          <a:bodyPr wrap="none" rtlCol="0">
            <a:spAutoFit/>
          </a:bodyPr>
          <a:lstStyle>
            <a:defPPr>
              <a:defRPr lang="zh-CN"/>
            </a:defPPr>
            <a:lvl1pPr algn="ctr">
              <a:defRPr sz="9600">
                <a:solidFill>
                  <a:schemeClr val="bg1"/>
                </a:solidFill>
                <a:latin typeface="Agency FB" panose="020B0503020202020204" pitchFamily="34" charset="0"/>
                <a:cs typeface="+mn-ea"/>
              </a:defRPr>
            </a:lvl1pPr>
          </a:lstStyle>
          <a:p>
            <a:r>
              <a:rPr lang="en-US" altLang="zh-CN" dirty="0">
                <a:sym typeface="+mn-lt"/>
              </a:rPr>
              <a:t>02</a:t>
            </a:r>
            <a:endParaRPr lang="en-US" altLang="zh-CN" dirty="0">
              <a:sym typeface="+mn-lt"/>
            </a:endParaRPr>
          </a:p>
        </p:txBody>
      </p:sp>
      <p:sp>
        <p:nvSpPr>
          <p:cNvPr id="4" name="文本框 3"/>
          <p:cNvSpPr txBox="1"/>
          <p:nvPr/>
        </p:nvSpPr>
        <p:spPr>
          <a:xfrm>
            <a:off x="5030545" y="2839655"/>
            <a:ext cx="4087811" cy="922020"/>
          </a:xfrm>
          <a:prstGeom prst="rect">
            <a:avLst/>
          </a:prstGeom>
          <a:noFill/>
        </p:spPr>
        <p:txBody>
          <a:bodyPr wrap="square" rtlCol="0">
            <a:spAutoFit/>
          </a:bodyPr>
          <a:lstStyle/>
          <a:p>
            <a:r>
              <a:rPr lang="zh-CN" altLang="en-US" sz="5400" b="1" dirty="0">
                <a:solidFill>
                  <a:schemeClr val="bg1"/>
                </a:solidFill>
                <a:effectLst>
                  <a:outerShdw blurRad="38100" dist="38100" dir="2700000" algn="tl">
                    <a:srgbClr val="000000">
                      <a:alpha val="43137"/>
                    </a:srgbClr>
                  </a:outerShdw>
                </a:effectLst>
                <a:cs typeface="+mn-ea"/>
                <a:sym typeface="+mn-lt"/>
              </a:rPr>
              <a:t>创新</a:t>
            </a:r>
            <a:r>
              <a:rPr lang="zh-CN" altLang="en-US" sz="5400" b="1" dirty="0">
                <a:solidFill>
                  <a:schemeClr val="bg1"/>
                </a:solidFill>
                <a:effectLst>
                  <a:outerShdw blurRad="38100" dist="38100" dir="2700000" algn="tl">
                    <a:srgbClr val="000000">
                      <a:alpha val="43137"/>
                    </a:srgbClr>
                  </a:outerShdw>
                </a:effectLst>
                <a:cs typeface="+mn-ea"/>
                <a:sym typeface="+mn-lt"/>
              </a:rPr>
              <a:t>分析</a:t>
            </a:r>
            <a:endParaRPr lang="zh-CN" altLang="en-US" sz="5400" b="1" dirty="0">
              <a:solidFill>
                <a:schemeClr val="bg1"/>
              </a:solidFill>
              <a:effectLst>
                <a:outerShdw blurRad="38100" dist="38100" dir="2700000" algn="tl">
                  <a:srgbClr val="000000">
                    <a:alpha val="43137"/>
                  </a:srgbClr>
                </a:outerShdw>
              </a:effectLs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4"/>
                                        </p:tgtEl>
                                        <p:attrNameLst>
                                          <p:attrName>ppt_y</p:attrName>
                                        </p:attrNameLst>
                                      </p:cBhvr>
                                      <p:tavLst>
                                        <p:tav tm="0">
                                          <p:val>
                                            <p:strVal val="#ppt_y"/>
                                          </p:val>
                                        </p:tav>
                                        <p:tav tm="100000">
                                          <p:val>
                                            <p:strVal val="#ppt_y"/>
                                          </p:val>
                                        </p:tav>
                                      </p:tavLst>
                                    </p:anim>
                                    <p:anim calcmode="lin" valueType="num">
                                      <p:cBhvr>
                                        <p:cTn id="1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345"/>
          <p:cNvGrpSpPr/>
          <p:nvPr/>
        </p:nvGrpSpPr>
        <p:grpSpPr>
          <a:xfrm>
            <a:off x="5910553" y="1619583"/>
            <a:ext cx="5786148" cy="4402506"/>
            <a:chOff x="4219575" y="1744663"/>
            <a:chExt cx="657226" cy="500063"/>
          </a:xfrm>
          <a:solidFill>
            <a:schemeClr val="bg1">
              <a:alpha val="72000"/>
            </a:schemeClr>
          </a:solidFill>
        </p:grpSpPr>
        <p:sp>
          <p:nvSpPr>
            <p:cNvPr id="26" name="Freeform 36"/>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grpSp>
          <p:nvGrpSpPr>
            <p:cNvPr id="27" name="Group 343"/>
            <p:cNvGrpSpPr/>
            <p:nvPr/>
          </p:nvGrpSpPr>
          <p:grpSpPr>
            <a:xfrm>
              <a:off x="4219575" y="1744663"/>
              <a:ext cx="657226" cy="500063"/>
              <a:chOff x="4219575" y="1744663"/>
              <a:chExt cx="657226" cy="500063"/>
            </a:xfrm>
            <a:grpFill/>
          </p:grpSpPr>
          <p:sp>
            <p:nvSpPr>
              <p:cNvPr id="28" name="Freeform 24"/>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29" name="Freeform 28"/>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0" name="Freeform 29"/>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1" name="Freeform 31"/>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2" name="Freeform 32"/>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3" name="Freeform 33"/>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4" name="Freeform 34"/>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5" name="Freeform 35"/>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6" name="Freeform 37"/>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sp>
            <p:nvSpPr>
              <p:cNvPr id="37" name="Freeform 38"/>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prstClr val="white"/>
                  </a:solidFill>
                  <a:effectLst/>
                  <a:uLnTx/>
                  <a:uFillTx/>
                  <a:cs typeface="+mn-ea"/>
                  <a:sym typeface="+mn-lt"/>
                </a:endParaRPr>
              </a:p>
            </p:txBody>
          </p:sp>
        </p:grpSp>
      </p:grpSp>
      <p:sp>
        <p:nvSpPr>
          <p:cNvPr id="38" name="菱形 37"/>
          <p:cNvSpPr/>
          <p:nvPr/>
        </p:nvSpPr>
        <p:spPr>
          <a:xfrm>
            <a:off x="623089" y="3225500"/>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cs typeface="+mn-ea"/>
              <a:sym typeface="+mn-lt"/>
            </a:endParaRPr>
          </a:p>
        </p:txBody>
      </p:sp>
      <p:sp>
        <p:nvSpPr>
          <p:cNvPr id="39" name="菱形 38"/>
          <p:cNvSpPr/>
          <p:nvPr/>
        </p:nvSpPr>
        <p:spPr>
          <a:xfrm>
            <a:off x="623149" y="5141292"/>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0" name="矩形 39"/>
          <p:cNvSpPr/>
          <p:nvPr/>
        </p:nvSpPr>
        <p:spPr>
          <a:xfrm>
            <a:off x="1197542" y="1076491"/>
            <a:ext cx="2316480" cy="52197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a:ln>
                  <a:noFill/>
                </a:ln>
                <a:solidFill>
                  <a:prstClr val="white"/>
                </a:solidFill>
                <a:effectLst/>
                <a:uLnTx/>
                <a:uFillTx/>
                <a:cs typeface="+mn-ea"/>
                <a:sym typeface="+mn-lt"/>
              </a:rPr>
              <a:t>多源数据融合</a:t>
            </a:r>
            <a:endParaRPr kumimoji="0" lang="zh-CN" altLang="en-US" sz="2800" b="0" i="0" u="none" strike="noStrike" kern="1200" cap="none" spc="0" normalizeH="0" baseline="0" noProof="0" dirty="0">
              <a:ln>
                <a:noFill/>
              </a:ln>
              <a:solidFill>
                <a:prstClr val="white"/>
              </a:solidFill>
              <a:effectLst/>
              <a:uLnTx/>
              <a:uFillTx/>
              <a:cs typeface="+mn-ea"/>
              <a:sym typeface="+mn-lt"/>
            </a:endParaRPr>
          </a:p>
        </p:txBody>
      </p:sp>
      <p:sp>
        <p:nvSpPr>
          <p:cNvPr id="41" name="矩形 40"/>
          <p:cNvSpPr/>
          <p:nvPr/>
        </p:nvSpPr>
        <p:spPr>
          <a:xfrm>
            <a:off x="1339978" y="5001229"/>
            <a:ext cx="2316480" cy="52197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2800" b="1" dirty="0">
                <a:solidFill>
                  <a:prstClr val="white"/>
                </a:solidFill>
                <a:cs typeface="+mn-ea"/>
                <a:sym typeface="+mn-lt"/>
              </a:rPr>
              <a:t>一键切换视角</a:t>
            </a:r>
            <a:endParaRPr kumimoji="0" lang="zh-CN" altLang="en-US" sz="2800" b="0" i="0" u="none" strike="noStrike" kern="1200" cap="none" spc="0" normalizeH="0" baseline="0" noProof="0" dirty="0">
              <a:ln>
                <a:noFill/>
              </a:ln>
              <a:solidFill>
                <a:prstClr val="white"/>
              </a:solidFill>
              <a:effectLst/>
              <a:uLnTx/>
              <a:uFillTx/>
              <a:cs typeface="+mn-ea"/>
              <a:sym typeface="+mn-lt"/>
            </a:endParaRPr>
          </a:p>
        </p:txBody>
      </p:sp>
      <p:sp>
        <p:nvSpPr>
          <p:cNvPr id="8" name="文本框 7"/>
          <p:cNvSpPr txBox="1"/>
          <p:nvPr/>
        </p:nvSpPr>
        <p:spPr>
          <a:xfrm>
            <a:off x="1250950" y="3593465"/>
            <a:ext cx="4324985" cy="1383665"/>
          </a:xfrm>
          <a:prstGeom prst="rect">
            <a:avLst/>
          </a:prstGeom>
          <a:noFill/>
        </p:spPr>
        <p:txBody>
          <a:bodyPr wrap="square" rtlCol="0">
            <a:spAutoFit/>
          </a:bodyPr>
          <a:lstStyle/>
          <a:p>
            <a:pPr>
              <a:lnSpc>
                <a:spcPct val="150000"/>
              </a:lnSpc>
            </a:pPr>
            <a:r>
              <a:rPr lang="zh-CN" altLang="zh-CN" sz="1400" dirty="0">
                <a:solidFill>
                  <a:schemeClr val="bg1"/>
                </a:solidFill>
              </a:rPr>
              <a:t>通过一种特殊的算法将上述多维度融合数据进行归一化处理，使得数据更加直观和易于理解。这种创新方法有助于用户更快速地获取关键信息，从而做出更明智的决策。</a:t>
            </a:r>
            <a:endParaRPr lang="zh-CN" altLang="zh-CN" sz="1400" dirty="0">
              <a:solidFill>
                <a:schemeClr val="bg1"/>
              </a:solidFill>
            </a:endParaRPr>
          </a:p>
        </p:txBody>
      </p:sp>
      <p:sp>
        <p:nvSpPr>
          <p:cNvPr id="9" name="矩形 8"/>
          <p:cNvSpPr/>
          <p:nvPr/>
        </p:nvSpPr>
        <p:spPr>
          <a:xfrm>
            <a:off x="1365885" y="5448300"/>
            <a:ext cx="4210685" cy="1060450"/>
          </a:xfrm>
          <a:prstGeom prst="rect">
            <a:avLst/>
          </a:prstGeom>
        </p:spPr>
        <p:txBody>
          <a:bodyPr wrap="square">
            <a:spAutoFit/>
          </a:bodyPr>
          <a:lstStyle/>
          <a:p>
            <a:pPr lvl="0">
              <a:lnSpc>
                <a:spcPct val="150000"/>
              </a:lnSpc>
              <a:spcBef>
                <a:spcPct val="0"/>
              </a:spcBef>
              <a:spcAft>
                <a:spcPct val="0"/>
              </a:spcAft>
              <a:defRPr/>
            </a:pPr>
            <a:r>
              <a:rPr lang="zh-CN" altLang="zh-CN" sz="1400" dirty="0">
                <a:solidFill>
                  <a:schemeClr val="bg1"/>
                </a:solidFill>
              </a:rPr>
              <a:t>系统支持用户一键切换不同的视角，深度剖析项目。例如，用户可以从项目活跃度，社区参与度，代码质量，用户反馈等多个维度来查看项目的状态。</a:t>
            </a:r>
            <a:endParaRPr kumimoji="0" lang="zh-CN" altLang="en-US" sz="1400" b="0" i="0" u="none" strike="noStrike" kern="1200" cap="none" spc="0" normalizeH="0" baseline="0" noProof="0" dirty="0">
              <a:ln>
                <a:noFill/>
              </a:ln>
              <a:solidFill>
                <a:schemeClr val="bg1"/>
              </a:solidFill>
              <a:effectLst/>
              <a:uLnTx/>
              <a:uFillTx/>
              <a:latin typeface="+mn-ea"/>
              <a:cs typeface="+mn-ea"/>
              <a:sym typeface="+mn-lt"/>
            </a:endParaRPr>
          </a:p>
        </p:txBody>
      </p:sp>
      <p:sp>
        <p:nvSpPr>
          <p:cNvPr id="43" name="TextBox 39"/>
          <p:cNvSpPr txBox="1"/>
          <p:nvPr/>
        </p:nvSpPr>
        <p:spPr>
          <a:xfrm>
            <a:off x="395577" y="316040"/>
            <a:ext cx="4196384" cy="583565"/>
          </a:xfrm>
          <a:prstGeom prst="rect">
            <a:avLst/>
          </a:prstGeom>
          <a:noFill/>
        </p:spPr>
        <p:txBody>
          <a:bodyPr wrap="square" rtlCol="0">
            <a:spAutoFit/>
          </a:bodyPr>
          <a:lstStyle/>
          <a:p>
            <a:r>
              <a:rPr lang="zh-CN" altLang="en-US" sz="3200" b="1" dirty="0">
                <a:solidFill>
                  <a:schemeClr val="bg1"/>
                </a:solidFill>
                <a:cs typeface="+mn-ea"/>
                <a:sym typeface="+mn-lt"/>
              </a:rPr>
              <a:t>功能创新性分析</a:t>
            </a:r>
            <a:endParaRPr lang="en-US" altLang="zh-CN" sz="3200" b="1" dirty="0">
              <a:solidFill>
                <a:schemeClr val="bg1"/>
              </a:solidFill>
              <a:cs typeface="+mn-ea"/>
              <a:sym typeface="+mn-lt"/>
            </a:endParaRPr>
          </a:p>
        </p:txBody>
      </p:sp>
      <p:sp>
        <p:nvSpPr>
          <p:cNvPr id="22" name="菱形 21"/>
          <p:cNvSpPr/>
          <p:nvPr/>
        </p:nvSpPr>
        <p:spPr>
          <a:xfrm>
            <a:off x="623149" y="1108715"/>
            <a:ext cx="368006" cy="368006"/>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23" name="矩形 22"/>
          <p:cNvSpPr/>
          <p:nvPr/>
        </p:nvSpPr>
        <p:spPr>
          <a:xfrm>
            <a:off x="1250950" y="3186430"/>
            <a:ext cx="2990215" cy="521970"/>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zh-CN" altLang="en-US" sz="2800" b="1" i="0" u="none" strike="noStrike" kern="1200" cap="none" spc="0" normalizeH="0" baseline="0" noProof="0" dirty="0">
                <a:ln>
                  <a:noFill/>
                </a:ln>
                <a:solidFill>
                  <a:prstClr val="white"/>
                </a:solidFill>
                <a:effectLst/>
                <a:uLnTx/>
                <a:uFillTx/>
                <a:cs typeface="+mn-ea"/>
                <a:sym typeface="+mn-lt"/>
              </a:rPr>
              <a:t>统一指标算法</a:t>
            </a:r>
            <a:endParaRPr kumimoji="0" lang="zh-CN" altLang="en-US" sz="2800" b="0" i="0" u="none" strike="noStrike" kern="1200" cap="none" spc="0" normalizeH="0" baseline="0" noProof="0" dirty="0">
              <a:ln>
                <a:noFill/>
              </a:ln>
              <a:solidFill>
                <a:prstClr val="white"/>
              </a:solidFill>
              <a:effectLst/>
              <a:uLnTx/>
              <a:uFillTx/>
              <a:cs typeface="+mn-ea"/>
              <a:sym typeface="+mn-lt"/>
            </a:endParaRPr>
          </a:p>
        </p:txBody>
      </p:sp>
      <p:sp>
        <p:nvSpPr>
          <p:cNvPr id="24" name="文本框 23"/>
          <p:cNvSpPr txBox="1"/>
          <p:nvPr/>
        </p:nvSpPr>
        <p:spPr>
          <a:xfrm>
            <a:off x="1250315" y="1473200"/>
            <a:ext cx="4324985" cy="1706880"/>
          </a:xfrm>
          <a:prstGeom prst="rect">
            <a:avLst/>
          </a:prstGeom>
          <a:noFill/>
        </p:spPr>
        <p:txBody>
          <a:bodyPr wrap="square" rtlCol="0">
            <a:spAutoFit/>
          </a:bodyPr>
          <a:lstStyle/>
          <a:p>
            <a:pPr>
              <a:lnSpc>
                <a:spcPct val="150000"/>
              </a:lnSpc>
            </a:pPr>
            <a:r>
              <a:rPr lang="zh-CN" altLang="zh-CN" sz="1400" dirty="0">
                <a:solidFill>
                  <a:schemeClr val="bg1"/>
                </a:solidFill>
              </a:rPr>
              <a:t>作品涵盖了</a:t>
            </a:r>
            <a:r>
              <a:rPr lang="en-US" altLang="zh-CN" sz="1400" dirty="0" err="1">
                <a:solidFill>
                  <a:schemeClr val="bg1"/>
                </a:solidFill>
              </a:rPr>
              <a:t>OpenDigger</a:t>
            </a:r>
            <a:r>
              <a:rPr lang="zh-CN" altLang="zh-CN" sz="1400" dirty="0">
                <a:solidFill>
                  <a:schemeClr val="bg1"/>
                </a:solidFill>
              </a:rPr>
              <a:t>中常见的开源项目指标</a:t>
            </a:r>
            <a:r>
              <a:rPr lang="zh-CN" altLang="en-US" sz="1400" dirty="0">
                <a:solidFill>
                  <a:schemeClr val="bg1"/>
                </a:solidFill>
              </a:rPr>
              <a:t>，并</a:t>
            </a:r>
            <a:r>
              <a:rPr lang="zh-CN" altLang="zh-CN" sz="1400" dirty="0">
                <a:solidFill>
                  <a:schemeClr val="bg1"/>
                </a:solidFill>
              </a:rPr>
              <a:t>还创新性地融合多源数据（如项目活跃度由提交频率，贡献者数量等多种指标融合而成）进行综合洞察评分。多源数据的整合为用户提供了一个全面的综合视角，能够更深入地理解项目的各个方面。</a:t>
            </a:r>
            <a:endParaRPr lang="zh-CN" altLang="zh-CN" sz="14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500" fill="hold"/>
                                        <p:tgtEl>
                                          <p:spTgt spid="22"/>
                                        </p:tgtEl>
                                        <p:attrNameLst>
                                          <p:attrName>ppt_w</p:attrName>
                                        </p:attrNameLst>
                                      </p:cBhvr>
                                      <p:tavLst>
                                        <p:tav tm="0">
                                          <p:val>
                                            <p:fltVal val="0"/>
                                          </p:val>
                                        </p:tav>
                                        <p:tav tm="100000">
                                          <p:val>
                                            <p:strVal val="#ppt_w"/>
                                          </p:val>
                                        </p:tav>
                                      </p:tavLst>
                                    </p:anim>
                                    <p:anim calcmode="lin" valueType="num">
                                      <p:cBhvr>
                                        <p:cTn id="14" dur="500" fill="hold"/>
                                        <p:tgtEl>
                                          <p:spTgt spid="22"/>
                                        </p:tgtEl>
                                        <p:attrNameLst>
                                          <p:attrName>ppt_h</p:attrName>
                                        </p:attrNameLst>
                                      </p:cBhvr>
                                      <p:tavLst>
                                        <p:tav tm="0">
                                          <p:val>
                                            <p:fltVal val="0"/>
                                          </p:val>
                                        </p:tav>
                                        <p:tav tm="100000">
                                          <p:val>
                                            <p:strVal val="#ppt_h"/>
                                          </p:val>
                                        </p:tav>
                                      </p:tavLst>
                                    </p:anim>
                                    <p:anim calcmode="lin" valueType="num">
                                      <p:cBhvr>
                                        <p:cTn id="15" dur="500" fill="hold"/>
                                        <p:tgtEl>
                                          <p:spTgt spid="22"/>
                                        </p:tgtEl>
                                        <p:attrNameLst>
                                          <p:attrName>style.rotation</p:attrName>
                                        </p:attrNameLst>
                                      </p:cBhvr>
                                      <p:tavLst>
                                        <p:tav tm="0">
                                          <p:val>
                                            <p:fltVal val="360"/>
                                          </p:val>
                                        </p:tav>
                                        <p:tav tm="100000">
                                          <p:val>
                                            <p:fltVal val="0"/>
                                          </p:val>
                                        </p:tav>
                                      </p:tavLst>
                                    </p:anim>
                                    <p:animEffect transition="in" filter="fade">
                                      <p:cBhvr>
                                        <p:cTn id="16" dur="500"/>
                                        <p:tgtEl>
                                          <p:spTgt spid="22"/>
                                        </p:tgtEl>
                                      </p:cBhvr>
                                    </p:animEffect>
                                  </p:childTnLst>
                                </p:cTn>
                              </p:par>
                            </p:childTnLst>
                          </p:cTn>
                        </p:par>
                        <p:par>
                          <p:cTn id="17" fill="hold">
                            <p:stCondLst>
                              <p:cond delay="1000"/>
                            </p:stCondLst>
                            <p:childTnLst>
                              <p:par>
                                <p:cTn id="18" presetID="49" presetClass="entr" presetSubtype="0" decel="100000"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p:cTn id="20" dur="500" fill="hold"/>
                                        <p:tgtEl>
                                          <p:spTgt spid="38"/>
                                        </p:tgtEl>
                                        <p:attrNameLst>
                                          <p:attrName>ppt_w</p:attrName>
                                        </p:attrNameLst>
                                      </p:cBhvr>
                                      <p:tavLst>
                                        <p:tav tm="0">
                                          <p:val>
                                            <p:fltVal val="0"/>
                                          </p:val>
                                        </p:tav>
                                        <p:tav tm="100000">
                                          <p:val>
                                            <p:strVal val="#ppt_w"/>
                                          </p:val>
                                        </p:tav>
                                      </p:tavLst>
                                    </p:anim>
                                    <p:anim calcmode="lin" valueType="num">
                                      <p:cBhvr>
                                        <p:cTn id="21" dur="500" fill="hold"/>
                                        <p:tgtEl>
                                          <p:spTgt spid="38"/>
                                        </p:tgtEl>
                                        <p:attrNameLst>
                                          <p:attrName>ppt_h</p:attrName>
                                        </p:attrNameLst>
                                      </p:cBhvr>
                                      <p:tavLst>
                                        <p:tav tm="0">
                                          <p:val>
                                            <p:fltVal val="0"/>
                                          </p:val>
                                        </p:tav>
                                        <p:tav tm="100000">
                                          <p:val>
                                            <p:strVal val="#ppt_h"/>
                                          </p:val>
                                        </p:tav>
                                      </p:tavLst>
                                    </p:anim>
                                    <p:anim calcmode="lin" valueType="num">
                                      <p:cBhvr>
                                        <p:cTn id="22" dur="500" fill="hold"/>
                                        <p:tgtEl>
                                          <p:spTgt spid="38"/>
                                        </p:tgtEl>
                                        <p:attrNameLst>
                                          <p:attrName>style.rotation</p:attrName>
                                        </p:attrNameLst>
                                      </p:cBhvr>
                                      <p:tavLst>
                                        <p:tav tm="0">
                                          <p:val>
                                            <p:fltVal val="360"/>
                                          </p:val>
                                        </p:tav>
                                        <p:tav tm="100000">
                                          <p:val>
                                            <p:fltVal val="0"/>
                                          </p:val>
                                        </p:tav>
                                      </p:tavLst>
                                    </p:anim>
                                    <p:animEffect transition="in" filter="fade">
                                      <p:cBhvr>
                                        <p:cTn id="23" dur="500"/>
                                        <p:tgtEl>
                                          <p:spTgt spid="38"/>
                                        </p:tgtEl>
                                      </p:cBhvr>
                                    </p:animEffect>
                                  </p:childTnLst>
                                </p:cTn>
                              </p:par>
                            </p:childTnLst>
                          </p:cTn>
                        </p:par>
                        <p:par>
                          <p:cTn id="24" fill="hold">
                            <p:stCondLst>
                              <p:cond delay="1500"/>
                            </p:stCondLst>
                            <p:childTnLst>
                              <p:par>
                                <p:cTn id="25" presetID="49" presetClass="entr" presetSubtype="0" decel="100000" fill="hold" grpId="0" nodeType="after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p:cTn id="27" dur="500" fill="hold"/>
                                        <p:tgtEl>
                                          <p:spTgt spid="39"/>
                                        </p:tgtEl>
                                        <p:attrNameLst>
                                          <p:attrName>ppt_w</p:attrName>
                                        </p:attrNameLst>
                                      </p:cBhvr>
                                      <p:tavLst>
                                        <p:tav tm="0">
                                          <p:val>
                                            <p:fltVal val="0"/>
                                          </p:val>
                                        </p:tav>
                                        <p:tav tm="100000">
                                          <p:val>
                                            <p:strVal val="#ppt_w"/>
                                          </p:val>
                                        </p:tav>
                                      </p:tavLst>
                                    </p:anim>
                                    <p:anim calcmode="lin" valueType="num">
                                      <p:cBhvr>
                                        <p:cTn id="28" dur="500" fill="hold"/>
                                        <p:tgtEl>
                                          <p:spTgt spid="39"/>
                                        </p:tgtEl>
                                        <p:attrNameLst>
                                          <p:attrName>ppt_h</p:attrName>
                                        </p:attrNameLst>
                                      </p:cBhvr>
                                      <p:tavLst>
                                        <p:tav tm="0">
                                          <p:val>
                                            <p:fltVal val="0"/>
                                          </p:val>
                                        </p:tav>
                                        <p:tav tm="100000">
                                          <p:val>
                                            <p:strVal val="#ppt_h"/>
                                          </p:val>
                                        </p:tav>
                                      </p:tavLst>
                                    </p:anim>
                                    <p:anim calcmode="lin" valueType="num">
                                      <p:cBhvr>
                                        <p:cTn id="29" dur="500" fill="hold"/>
                                        <p:tgtEl>
                                          <p:spTgt spid="39"/>
                                        </p:tgtEl>
                                        <p:attrNameLst>
                                          <p:attrName>style.rotation</p:attrName>
                                        </p:attrNameLst>
                                      </p:cBhvr>
                                      <p:tavLst>
                                        <p:tav tm="0">
                                          <p:val>
                                            <p:fltVal val="360"/>
                                          </p:val>
                                        </p:tav>
                                        <p:tav tm="100000">
                                          <p:val>
                                            <p:fltVal val="0"/>
                                          </p:val>
                                        </p:tav>
                                      </p:tavLst>
                                    </p:anim>
                                    <p:animEffect transition="in" filter="fade">
                                      <p:cBhvr>
                                        <p:cTn id="30" dur="500"/>
                                        <p:tgtEl>
                                          <p:spTgt spid="39"/>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40"/>
                                        </p:tgtEl>
                                        <p:attrNameLst>
                                          <p:attrName>style.visibility</p:attrName>
                                        </p:attrNameLst>
                                      </p:cBhvr>
                                      <p:to>
                                        <p:strVal val="visible"/>
                                      </p:to>
                                    </p:set>
                                    <p:anim calcmode="lin" valueType="num">
                                      <p:cBhvr>
                                        <p:cTn id="34" dur="500" fill="hold"/>
                                        <p:tgtEl>
                                          <p:spTgt spid="40"/>
                                        </p:tgtEl>
                                        <p:attrNameLst>
                                          <p:attrName>ppt_w</p:attrName>
                                        </p:attrNameLst>
                                      </p:cBhvr>
                                      <p:tavLst>
                                        <p:tav tm="0">
                                          <p:val>
                                            <p:fltVal val="0"/>
                                          </p:val>
                                        </p:tav>
                                        <p:tav tm="100000">
                                          <p:val>
                                            <p:strVal val="#ppt_w"/>
                                          </p:val>
                                        </p:tav>
                                      </p:tavLst>
                                    </p:anim>
                                    <p:anim calcmode="lin" valueType="num">
                                      <p:cBhvr>
                                        <p:cTn id="35" dur="500" fill="hold"/>
                                        <p:tgtEl>
                                          <p:spTgt spid="40"/>
                                        </p:tgtEl>
                                        <p:attrNameLst>
                                          <p:attrName>ppt_h</p:attrName>
                                        </p:attrNameLst>
                                      </p:cBhvr>
                                      <p:tavLst>
                                        <p:tav tm="0">
                                          <p:val>
                                            <p:fltVal val="0"/>
                                          </p:val>
                                        </p:tav>
                                        <p:tav tm="100000">
                                          <p:val>
                                            <p:strVal val="#ppt_h"/>
                                          </p:val>
                                        </p:tav>
                                      </p:tavLst>
                                    </p:anim>
                                    <p:animEffect transition="in" filter="fade">
                                      <p:cBhvr>
                                        <p:cTn id="36" dur="500"/>
                                        <p:tgtEl>
                                          <p:spTgt spid="40"/>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23"/>
                                        </p:tgtEl>
                                        <p:attrNameLst>
                                          <p:attrName>style.visibility</p:attrName>
                                        </p:attrNameLst>
                                      </p:cBhvr>
                                      <p:to>
                                        <p:strVal val="visible"/>
                                      </p:to>
                                    </p:set>
                                    <p:anim calcmode="lin" valueType="num">
                                      <p:cBhvr>
                                        <p:cTn id="40" dur="500" fill="hold"/>
                                        <p:tgtEl>
                                          <p:spTgt spid="23"/>
                                        </p:tgtEl>
                                        <p:attrNameLst>
                                          <p:attrName>ppt_w</p:attrName>
                                        </p:attrNameLst>
                                      </p:cBhvr>
                                      <p:tavLst>
                                        <p:tav tm="0">
                                          <p:val>
                                            <p:fltVal val="0"/>
                                          </p:val>
                                        </p:tav>
                                        <p:tav tm="100000">
                                          <p:val>
                                            <p:strVal val="#ppt_w"/>
                                          </p:val>
                                        </p:tav>
                                      </p:tavLst>
                                    </p:anim>
                                    <p:anim calcmode="lin" valueType="num">
                                      <p:cBhvr>
                                        <p:cTn id="41" dur="500" fill="hold"/>
                                        <p:tgtEl>
                                          <p:spTgt spid="23"/>
                                        </p:tgtEl>
                                        <p:attrNameLst>
                                          <p:attrName>ppt_h</p:attrName>
                                        </p:attrNameLst>
                                      </p:cBhvr>
                                      <p:tavLst>
                                        <p:tav tm="0">
                                          <p:val>
                                            <p:fltVal val="0"/>
                                          </p:val>
                                        </p:tav>
                                        <p:tav tm="100000">
                                          <p:val>
                                            <p:strVal val="#ppt_h"/>
                                          </p:val>
                                        </p:tav>
                                      </p:tavLst>
                                    </p:anim>
                                    <p:animEffect transition="in" filter="fade">
                                      <p:cBhvr>
                                        <p:cTn id="42" dur="500"/>
                                        <p:tgtEl>
                                          <p:spTgt spid="23"/>
                                        </p:tgtEl>
                                      </p:cBhvr>
                                    </p:animEffect>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41"/>
                                        </p:tgtEl>
                                        <p:attrNameLst>
                                          <p:attrName>style.visibility</p:attrName>
                                        </p:attrNameLst>
                                      </p:cBhvr>
                                      <p:to>
                                        <p:strVal val="visible"/>
                                      </p:to>
                                    </p:set>
                                    <p:anim calcmode="lin" valueType="num">
                                      <p:cBhvr>
                                        <p:cTn id="46" dur="500" fill="hold"/>
                                        <p:tgtEl>
                                          <p:spTgt spid="41"/>
                                        </p:tgtEl>
                                        <p:attrNameLst>
                                          <p:attrName>ppt_w</p:attrName>
                                        </p:attrNameLst>
                                      </p:cBhvr>
                                      <p:tavLst>
                                        <p:tav tm="0">
                                          <p:val>
                                            <p:fltVal val="0"/>
                                          </p:val>
                                        </p:tav>
                                        <p:tav tm="100000">
                                          <p:val>
                                            <p:strVal val="#ppt_w"/>
                                          </p:val>
                                        </p:tav>
                                      </p:tavLst>
                                    </p:anim>
                                    <p:anim calcmode="lin" valueType="num">
                                      <p:cBhvr>
                                        <p:cTn id="47" dur="500" fill="hold"/>
                                        <p:tgtEl>
                                          <p:spTgt spid="41"/>
                                        </p:tgtEl>
                                        <p:attrNameLst>
                                          <p:attrName>ppt_h</p:attrName>
                                        </p:attrNameLst>
                                      </p:cBhvr>
                                      <p:tavLst>
                                        <p:tav tm="0">
                                          <p:val>
                                            <p:fltVal val="0"/>
                                          </p:val>
                                        </p:tav>
                                        <p:tav tm="100000">
                                          <p:val>
                                            <p:strVal val="#ppt_h"/>
                                          </p:val>
                                        </p:tav>
                                      </p:tavLst>
                                    </p:anim>
                                    <p:animEffect transition="in" filter="fade">
                                      <p:cBhvr>
                                        <p:cTn id="48" dur="500"/>
                                        <p:tgtEl>
                                          <p:spTgt spid="41"/>
                                        </p:tgtEl>
                                      </p:cBhvr>
                                    </p:animEffect>
                                  </p:childTnLst>
                                </p:cTn>
                              </p:par>
                            </p:childTnLst>
                          </p:cTn>
                        </p:par>
                        <p:par>
                          <p:cTn id="49" fill="hold">
                            <p:stCondLst>
                              <p:cond delay="350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24"/>
                                        </p:tgtEl>
                                        <p:attrNameLst>
                                          <p:attrName>style.visibility</p:attrName>
                                        </p:attrNameLst>
                                      </p:cBhvr>
                                      <p:to>
                                        <p:strVal val="visible"/>
                                      </p:to>
                                    </p:set>
                                    <p:anim calcmode="lin" valueType="num">
                                      <p:cBhvr>
                                        <p:cTn id="52"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24"/>
                                        </p:tgtEl>
                                        <p:attrNameLst>
                                          <p:attrName>ppt_y</p:attrName>
                                        </p:attrNameLst>
                                      </p:cBhvr>
                                      <p:tavLst>
                                        <p:tav tm="0">
                                          <p:val>
                                            <p:strVal val="#ppt_y"/>
                                          </p:val>
                                        </p:tav>
                                        <p:tav tm="100000">
                                          <p:val>
                                            <p:strVal val="#ppt_y"/>
                                          </p:val>
                                        </p:tav>
                                      </p:tavLst>
                                    </p:anim>
                                    <p:anim calcmode="lin" valueType="num">
                                      <p:cBhvr>
                                        <p:cTn id="54"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24"/>
                                        </p:tgtEl>
                                      </p:cBhvr>
                                    </p:animEffect>
                                  </p:childTnLst>
                                </p:cTn>
                              </p:par>
                            </p:childTnLst>
                          </p:cTn>
                        </p:par>
                        <p:par>
                          <p:cTn id="57" fill="hold">
                            <p:stCondLst>
                              <p:cond delay="9649"/>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8"/>
                                        </p:tgtEl>
                                        <p:attrNameLst>
                                          <p:attrName>style.visibility</p:attrName>
                                        </p:attrNameLst>
                                      </p:cBhvr>
                                      <p:to>
                                        <p:strVal val="visible"/>
                                      </p:to>
                                    </p:set>
                                    <p:anim calcmode="lin" valueType="num">
                                      <p:cBhvr>
                                        <p:cTn id="60"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8"/>
                                        </p:tgtEl>
                                        <p:attrNameLst>
                                          <p:attrName>ppt_y</p:attrName>
                                        </p:attrNameLst>
                                      </p:cBhvr>
                                      <p:tavLst>
                                        <p:tav tm="0">
                                          <p:val>
                                            <p:strVal val="#ppt_y"/>
                                          </p:val>
                                        </p:tav>
                                        <p:tav tm="100000">
                                          <p:val>
                                            <p:strVal val="#ppt_y"/>
                                          </p:val>
                                        </p:tav>
                                      </p:tavLst>
                                    </p:anim>
                                    <p:anim calcmode="lin" valueType="num">
                                      <p:cBhvr>
                                        <p:cTn id="62"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8"/>
                                        </p:tgtEl>
                                      </p:cBhvr>
                                    </p:animEffect>
                                  </p:childTnLst>
                                </p:cTn>
                              </p:par>
                            </p:childTnLst>
                          </p:cTn>
                        </p:par>
                        <p:par>
                          <p:cTn id="65" fill="hold">
                            <p:stCondLst>
                              <p:cond delay="13800"/>
                            </p:stCondLst>
                            <p:childTnLst>
                              <p:par>
                                <p:cTn id="66" presetID="41" presetClass="entr" presetSubtype="0" fill="hold" grpId="0" nodeType="afterEffect">
                                  <p:stCondLst>
                                    <p:cond delay="0"/>
                                  </p:stCondLst>
                                  <p:iterate type="lt">
                                    <p:tmPct val="10000"/>
                                  </p:iterate>
                                  <p:childTnLst>
                                    <p:set>
                                      <p:cBhvr>
                                        <p:cTn id="67" dur="1" fill="hold">
                                          <p:stCondLst>
                                            <p:cond delay="0"/>
                                          </p:stCondLst>
                                        </p:cTn>
                                        <p:tgtEl>
                                          <p:spTgt spid="9"/>
                                        </p:tgtEl>
                                        <p:attrNameLst>
                                          <p:attrName>style.visibility</p:attrName>
                                        </p:attrNameLst>
                                      </p:cBhvr>
                                      <p:to>
                                        <p:strVal val="visible"/>
                                      </p:to>
                                    </p:set>
                                    <p:anim calcmode="lin" valueType="num">
                                      <p:cBhvr>
                                        <p:cTn id="68"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69" dur="500" fill="hold"/>
                                        <p:tgtEl>
                                          <p:spTgt spid="9"/>
                                        </p:tgtEl>
                                        <p:attrNameLst>
                                          <p:attrName>ppt_y</p:attrName>
                                        </p:attrNameLst>
                                      </p:cBhvr>
                                      <p:tavLst>
                                        <p:tav tm="0">
                                          <p:val>
                                            <p:strVal val="#ppt_y"/>
                                          </p:val>
                                        </p:tav>
                                        <p:tav tm="100000">
                                          <p:val>
                                            <p:strVal val="#ppt_y"/>
                                          </p:val>
                                        </p:tav>
                                      </p:tavLst>
                                    </p:anim>
                                    <p:anim calcmode="lin" valueType="num">
                                      <p:cBhvr>
                                        <p:cTn id="70"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71"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72" dur="500" tmFilter="0,0; .5, 1; 1, 1"/>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ldLvl="0" animBg="1"/>
      <p:bldP spid="39" grpId="0" bldLvl="0" animBg="1"/>
      <p:bldP spid="40" grpId="0"/>
      <p:bldP spid="41" grpId="0"/>
      <p:bldP spid="8" grpId="0"/>
      <p:bldP spid="9" grpId="0"/>
      <p:bldP spid="22" grpId="0" animBg="1"/>
      <p:bldP spid="2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5"/>
          <p:cNvSpPr/>
          <p:nvPr/>
        </p:nvSpPr>
        <p:spPr bwMode="auto">
          <a:xfrm>
            <a:off x="6057106" y="2837299"/>
            <a:ext cx="1655763" cy="2333625"/>
          </a:xfrm>
          <a:custGeom>
            <a:avLst/>
            <a:gdLst>
              <a:gd name="T0" fmla="*/ 1467 w 1467"/>
              <a:gd name="T1" fmla="*/ 571 h 2068"/>
              <a:gd name="T2" fmla="*/ 1467 w 1467"/>
              <a:gd name="T3" fmla="*/ 1909 h 2068"/>
              <a:gd name="T4" fmla="*/ 1309 w 1467"/>
              <a:gd name="T5" fmla="*/ 2068 h 2068"/>
              <a:gd name="T6" fmla="*/ 724 w 1467"/>
              <a:gd name="T7" fmla="*/ 2068 h 2068"/>
              <a:gd name="T8" fmla="*/ 566 w 1467"/>
              <a:gd name="T9" fmla="*/ 1909 h 2068"/>
              <a:gd name="T10" fmla="*/ 566 w 1467"/>
              <a:gd name="T11" fmla="*/ 571 h 2068"/>
              <a:gd name="T12" fmla="*/ 566 w 1467"/>
              <a:gd name="T13" fmla="*/ 562 h 2068"/>
              <a:gd name="T14" fmla="*/ 3 w 1467"/>
              <a:gd name="T15" fmla="*/ 1 h 2068"/>
              <a:gd name="T16" fmla="*/ 0 w 1467"/>
              <a:gd name="T17" fmla="*/ 0 h 2068"/>
              <a:gd name="T18" fmla="*/ 896 w 1467"/>
              <a:gd name="T19" fmla="*/ 0 h 2068"/>
              <a:gd name="T20" fmla="*/ 1467 w 1467"/>
              <a:gd name="T21" fmla="*/ 571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1467" y="571"/>
                </a:moveTo>
                <a:cubicBezTo>
                  <a:pt x="1467" y="1909"/>
                  <a:pt x="1467" y="1909"/>
                  <a:pt x="1467" y="1909"/>
                </a:cubicBezTo>
                <a:cubicBezTo>
                  <a:pt x="1467" y="1996"/>
                  <a:pt x="1396" y="2068"/>
                  <a:pt x="1309" y="2068"/>
                </a:cubicBezTo>
                <a:cubicBezTo>
                  <a:pt x="724" y="2068"/>
                  <a:pt x="724" y="2068"/>
                  <a:pt x="724" y="2068"/>
                </a:cubicBezTo>
                <a:cubicBezTo>
                  <a:pt x="637" y="2068"/>
                  <a:pt x="566" y="1996"/>
                  <a:pt x="566" y="1909"/>
                </a:cubicBezTo>
                <a:cubicBezTo>
                  <a:pt x="566" y="571"/>
                  <a:pt x="566" y="571"/>
                  <a:pt x="566" y="571"/>
                </a:cubicBezTo>
                <a:cubicBezTo>
                  <a:pt x="566" y="568"/>
                  <a:pt x="566" y="565"/>
                  <a:pt x="566" y="562"/>
                </a:cubicBezTo>
                <a:cubicBezTo>
                  <a:pt x="556" y="262"/>
                  <a:pt x="311" y="19"/>
                  <a:pt x="3" y="1"/>
                </a:cubicBezTo>
                <a:cubicBezTo>
                  <a:pt x="2" y="1"/>
                  <a:pt x="1" y="0"/>
                  <a:pt x="0" y="0"/>
                </a:cubicBezTo>
                <a:cubicBezTo>
                  <a:pt x="896" y="0"/>
                  <a:pt x="896" y="0"/>
                  <a:pt x="896" y="0"/>
                </a:cubicBezTo>
                <a:cubicBezTo>
                  <a:pt x="1211" y="0"/>
                  <a:pt x="1467" y="256"/>
                  <a:pt x="1467" y="571"/>
                </a:cubicBez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sp>
        <p:nvSpPr>
          <p:cNvPr id="20" name="Freeform 7"/>
          <p:cNvSpPr/>
          <p:nvPr/>
        </p:nvSpPr>
        <p:spPr bwMode="auto">
          <a:xfrm>
            <a:off x="4947126" y="1653342"/>
            <a:ext cx="1655763" cy="2332038"/>
          </a:xfrm>
          <a:custGeom>
            <a:avLst/>
            <a:gdLst>
              <a:gd name="T0" fmla="*/ 0 w 1467"/>
              <a:gd name="T1" fmla="*/ 1497 h 2068"/>
              <a:gd name="T2" fmla="*/ 0 w 1467"/>
              <a:gd name="T3" fmla="*/ 159 h 2068"/>
              <a:gd name="T4" fmla="*/ 158 w 1467"/>
              <a:gd name="T5" fmla="*/ 0 h 2068"/>
              <a:gd name="T6" fmla="*/ 743 w 1467"/>
              <a:gd name="T7" fmla="*/ 0 h 2068"/>
              <a:gd name="T8" fmla="*/ 901 w 1467"/>
              <a:gd name="T9" fmla="*/ 159 h 2068"/>
              <a:gd name="T10" fmla="*/ 901 w 1467"/>
              <a:gd name="T11" fmla="*/ 1497 h 2068"/>
              <a:gd name="T12" fmla="*/ 902 w 1467"/>
              <a:gd name="T13" fmla="*/ 1506 h 2068"/>
              <a:gd name="T14" fmla="*/ 1464 w 1467"/>
              <a:gd name="T15" fmla="*/ 2067 h 2068"/>
              <a:gd name="T16" fmla="*/ 1467 w 1467"/>
              <a:gd name="T17" fmla="*/ 2068 h 2068"/>
              <a:gd name="T18" fmla="*/ 571 w 1467"/>
              <a:gd name="T19" fmla="*/ 2068 h 2068"/>
              <a:gd name="T20" fmla="*/ 0 w 1467"/>
              <a:gd name="T21" fmla="*/ 1497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0" y="1497"/>
                </a:moveTo>
                <a:cubicBezTo>
                  <a:pt x="0" y="159"/>
                  <a:pt x="0" y="159"/>
                  <a:pt x="0" y="159"/>
                </a:cubicBezTo>
                <a:cubicBezTo>
                  <a:pt x="0" y="72"/>
                  <a:pt x="71" y="0"/>
                  <a:pt x="158" y="0"/>
                </a:cubicBezTo>
                <a:cubicBezTo>
                  <a:pt x="743" y="0"/>
                  <a:pt x="743" y="0"/>
                  <a:pt x="743" y="0"/>
                </a:cubicBezTo>
                <a:cubicBezTo>
                  <a:pt x="830" y="0"/>
                  <a:pt x="901" y="72"/>
                  <a:pt x="901" y="159"/>
                </a:cubicBezTo>
                <a:cubicBezTo>
                  <a:pt x="901" y="1497"/>
                  <a:pt x="901" y="1497"/>
                  <a:pt x="901" y="1497"/>
                </a:cubicBezTo>
                <a:cubicBezTo>
                  <a:pt x="901" y="1500"/>
                  <a:pt x="901" y="1503"/>
                  <a:pt x="902" y="1506"/>
                </a:cubicBezTo>
                <a:cubicBezTo>
                  <a:pt x="911" y="1806"/>
                  <a:pt x="1156" y="2049"/>
                  <a:pt x="1464" y="2067"/>
                </a:cubicBezTo>
                <a:cubicBezTo>
                  <a:pt x="1465" y="2067"/>
                  <a:pt x="1466" y="2068"/>
                  <a:pt x="1467" y="2068"/>
                </a:cubicBezTo>
                <a:cubicBezTo>
                  <a:pt x="571" y="2068"/>
                  <a:pt x="571" y="2068"/>
                  <a:pt x="571" y="2068"/>
                </a:cubicBezTo>
                <a:cubicBezTo>
                  <a:pt x="256" y="2068"/>
                  <a:pt x="0" y="1812"/>
                  <a:pt x="0" y="1497"/>
                </a:cubicBezTo>
                <a:close/>
              </a:path>
            </a:pathLst>
          </a:cu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lumMod val="95000"/>
                </a:prstClr>
              </a:solidFill>
              <a:effectLst/>
              <a:uLnTx/>
              <a:uFillTx/>
              <a:cs typeface="+mn-ea"/>
              <a:sym typeface="+mn-lt"/>
            </a:endParaRPr>
          </a:p>
        </p:txBody>
      </p:sp>
      <p:grpSp>
        <p:nvGrpSpPr>
          <p:cNvPr id="22" name="组合 21"/>
          <p:cNvGrpSpPr/>
          <p:nvPr/>
        </p:nvGrpSpPr>
        <p:grpSpPr>
          <a:xfrm>
            <a:off x="5221446" y="2015424"/>
            <a:ext cx="328613" cy="431800"/>
            <a:chOff x="10712451" y="2055813"/>
            <a:chExt cx="328613" cy="431800"/>
          </a:xfrm>
          <a:solidFill>
            <a:schemeClr val="bg1"/>
          </a:solidFill>
        </p:grpSpPr>
        <p:sp>
          <p:nvSpPr>
            <p:cNvPr id="23" name="Freeform 255"/>
            <p:cNvSpPr>
              <a:spLocks noEditPoints="1"/>
            </p:cNvSpPr>
            <p:nvPr/>
          </p:nvSpPr>
          <p:spPr bwMode="auto">
            <a:xfrm>
              <a:off x="10712451" y="2055813"/>
              <a:ext cx="328613" cy="431800"/>
            </a:xfrm>
            <a:custGeom>
              <a:avLst/>
              <a:gdLst>
                <a:gd name="T0" fmla="*/ 6 w 104"/>
                <a:gd name="T1" fmla="*/ 0 h 136"/>
                <a:gd name="T2" fmla="*/ 0 w 104"/>
                <a:gd name="T3" fmla="*/ 130 h 136"/>
                <a:gd name="T4" fmla="*/ 98 w 104"/>
                <a:gd name="T5" fmla="*/ 136 h 136"/>
                <a:gd name="T6" fmla="*/ 104 w 104"/>
                <a:gd name="T7" fmla="*/ 6 h 136"/>
                <a:gd name="T8" fmla="*/ 35 w 104"/>
                <a:gd name="T9" fmla="*/ 112 h 136"/>
                <a:gd name="T10" fmla="*/ 21 w 104"/>
                <a:gd name="T11" fmla="*/ 115 h 136"/>
                <a:gd name="T12" fmla="*/ 18 w 104"/>
                <a:gd name="T13" fmla="*/ 105 h 136"/>
                <a:gd name="T14" fmla="*/ 32 w 104"/>
                <a:gd name="T15" fmla="*/ 102 h 136"/>
                <a:gd name="T16" fmla="*/ 35 w 104"/>
                <a:gd name="T17" fmla="*/ 112 h 136"/>
                <a:gd name="T18" fmla="*/ 32 w 104"/>
                <a:gd name="T19" fmla="*/ 95 h 136"/>
                <a:gd name="T20" fmla="*/ 18 w 104"/>
                <a:gd name="T21" fmla="*/ 92 h 136"/>
                <a:gd name="T22" fmla="*/ 21 w 104"/>
                <a:gd name="T23" fmla="*/ 82 h 136"/>
                <a:gd name="T24" fmla="*/ 35 w 104"/>
                <a:gd name="T25" fmla="*/ 85 h 136"/>
                <a:gd name="T26" fmla="*/ 35 w 104"/>
                <a:gd name="T27" fmla="*/ 72 h 136"/>
                <a:gd name="T28" fmla="*/ 21 w 104"/>
                <a:gd name="T29" fmla="*/ 74 h 136"/>
                <a:gd name="T30" fmla="*/ 18 w 104"/>
                <a:gd name="T31" fmla="*/ 64 h 136"/>
                <a:gd name="T32" fmla="*/ 32 w 104"/>
                <a:gd name="T33" fmla="*/ 61 h 136"/>
                <a:gd name="T34" fmla="*/ 35 w 104"/>
                <a:gd name="T35" fmla="*/ 72 h 136"/>
                <a:gd name="T36" fmla="*/ 58 w 104"/>
                <a:gd name="T37" fmla="*/ 115 h 136"/>
                <a:gd name="T38" fmla="*/ 43 w 104"/>
                <a:gd name="T39" fmla="*/ 112 h 136"/>
                <a:gd name="T40" fmla="*/ 47 w 104"/>
                <a:gd name="T41" fmla="*/ 102 h 136"/>
                <a:gd name="T42" fmla="*/ 61 w 104"/>
                <a:gd name="T43" fmla="*/ 105 h 136"/>
                <a:gd name="T44" fmla="*/ 61 w 104"/>
                <a:gd name="T45" fmla="*/ 92 h 136"/>
                <a:gd name="T46" fmla="*/ 47 w 104"/>
                <a:gd name="T47" fmla="*/ 95 h 136"/>
                <a:gd name="T48" fmla="*/ 43 w 104"/>
                <a:gd name="T49" fmla="*/ 85 h 136"/>
                <a:gd name="T50" fmla="*/ 58 w 104"/>
                <a:gd name="T51" fmla="*/ 82 h 136"/>
                <a:gd name="T52" fmla="*/ 61 w 104"/>
                <a:gd name="T53" fmla="*/ 92 h 136"/>
                <a:gd name="T54" fmla="*/ 58 w 104"/>
                <a:gd name="T55" fmla="*/ 74 h 136"/>
                <a:gd name="T56" fmla="*/ 43 w 104"/>
                <a:gd name="T57" fmla="*/ 72 h 136"/>
                <a:gd name="T58" fmla="*/ 47 w 104"/>
                <a:gd name="T59" fmla="*/ 61 h 136"/>
                <a:gd name="T60" fmla="*/ 61 w 104"/>
                <a:gd name="T61" fmla="*/ 64 h 136"/>
                <a:gd name="T62" fmla="*/ 86 w 104"/>
                <a:gd name="T63" fmla="*/ 112 h 136"/>
                <a:gd name="T64" fmla="*/ 72 w 104"/>
                <a:gd name="T65" fmla="*/ 115 h 136"/>
                <a:gd name="T66" fmla="*/ 69 w 104"/>
                <a:gd name="T67" fmla="*/ 104 h 136"/>
                <a:gd name="T68" fmla="*/ 83 w 104"/>
                <a:gd name="T69" fmla="*/ 102 h 136"/>
                <a:gd name="T70" fmla="*/ 86 w 104"/>
                <a:gd name="T71" fmla="*/ 112 h 136"/>
                <a:gd name="T72" fmla="*/ 83 w 104"/>
                <a:gd name="T73" fmla="*/ 95 h 136"/>
                <a:gd name="T74" fmla="*/ 69 w 104"/>
                <a:gd name="T75" fmla="*/ 92 h 136"/>
                <a:gd name="T76" fmla="*/ 72 w 104"/>
                <a:gd name="T77" fmla="*/ 82 h 136"/>
                <a:gd name="T78" fmla="*/ 86 w 104"/>
                <a:gd name="T79" fmla="*/ 84 h 136"/>
                <a:gd name="T80" fmla="*/ 86 w 104"/>
                <a:gd name="T81" fmla="*/ 72 h 136"/>
                <a:gd name="T82" fmla="*/ 72 w 104"/>
                <a:gd name="T83" fmla="*/ 74 h 136"/>
                <a:gd name="T84" fmla="*/ 69 w 104"/>
                <a:gd name="T85" fmla="*/ 64 h 136"/>
                <a:gd name="T86" fmla="*/ 83 w 104"/>
                <a:gd name="T87" fmla="*/ 61 h 136"/>
                <a:gd name="T88" fmla="*/ 86 w 104"/>
                <a:gd name="T89" fmla="*/ 72 h 136"/>
                <a:gd name="T90" fmla="*/ 71 w 104"/>
                <a:gd name="T91" fmla="*/ 48 h 136"/>
                <a:gd name="T92" fmla="*/ 71 w 104"/>
                <a:gd name="T93" fmla="*/ 39 h 136"/>
                <a:gd name="T94" fmla="*/ 90 w 104"/>
                <a:gd name="T95" fmla="*/ 43 h 136"/>
                <a:gd name="T96" fmla="*/ 94 w 104"/>
                <a:gd name="T97" fmla="*/ 27 h 136"/>
                <a:gd name="T98" fmla="*/ 14 w 104"/>
                <a:gd name="T99" fmla="*/ 32 h 136"/>
                <a:gd name="T100" fmla="*/ 10 w 104"/>
                <a:gd name="T101" fmla="*/ 16 h 136"/>
                <a:gd name="T102" fmla="*/ 90 w 104"/>
                <a:gd name="T103" fmla="*/ 12 h 136"/>
                <a:gd name="T104" fmla="*/ 94 w 104"/>
                <a:gd name="T105" fmla="*/ 2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36">
                  <a:moveTo>
                    <a:pt x="98" y="0"/>
                  </a:moveTo>
                  <a:cubicBezTo>
                    <a:pt x="6" y="0"/>
                    <a:pt x="6" y="0"/>
                    <a:pt x="6" y="0"/>
                  </a:cubicBezTo>
                  <a:cubicBezTo>
                    <a:pt x="3" y="0"/>
                    <a:pt x="0" y="3"/>
                    <a:pt x="0" y="6"/>
                  </a:cubicBezTo>
                  <a:cubicBezTo>
                    <a:pt x="0" y="130"/>
                    <a:pt x="0" y="130"/>
                    <a:pt x="0" y="130"/>
                  </a:cubicBezTo>
                  <a:cubicBezTo>
                    <a:pt x="0" y="133"/>
                    <a:pt x="3" y="136"/>
                    <a:pt x="6" y="136"/>
                  </a:cubicBezTo>
                  <a:cubicBezTo>
                    <a:pt x="98" y="136"/>
                    <a:pt x="98" y="136"/>
                    <a:pt x="98" y="136"/>
                  </a:cubicBezTo>
                  <a:cubicBezTo>
                    <a:pt x="101" y="136"/>
                    <a:pt x="104" y="133"/>
                    <a:pt x="104" y="130"/>
                  </a:cubicBezTo>
                  <a:cubicBezTo>
                    <a:pt x="104" y="6"/>
                    <a:pt x="104" y="6"/>
                    <a:pt x="104" y="6"/>
                  </a:cubicBezTo>
                  <a:cubicBezTo>
                    <a:pt x="104" y="3"/>
                    <a:pt x="101" y="0"/>
                    <a:pt x="98" y="0"/>
                  </a:cubicBezTo>
                  <a:close/>
                  <a:moveTo>
                    <a:pt x="35" y="112"/>
                  </a:moveTo>
                  <a:cubicBezTo>
                    <a:pt x="35" y="114"/>
                    <a:pt x="34" y="115"/>
                    <a:pt x="32" y="115"/>
                  </a:cubicBezTo>
                  <a:cubicBezTo>
                    <a:pt x="21" y="115"/>
                    <a:pt x="21" y="115"/>
                    <a:pt x="21" y="115"/>
                  </a:cubicBezTo>
                  <a:cubicBezTo>
                    <a:pt x="19" y="115"/>
                    <a:pt x="18" y="114"/>
                    <a:pt x="18" y="112"/>
                  </a:cubicBezTo>
                  <a:cubicBezTo>
                    <a:pt x="18" y="105"/>
                    <a:pt x="18" y="105"/>
                    <a:pt x="18" y="105"/>
                  </a:cubicBezTo>
                  <a:cubicBezTo>
                    <a:pt x="18" y="103"/>
                    <a:pt x="19" y="102"/>
                    <a:pt x="21" y="102"/>
                  </a:cubicBezTo>
                  <a:cubicBezTo>
                    <a:pt x="32" y="102"/>
                    <a:pt x="32" y="102"/>
                    <a:pt x="32" y="102"/>
                  </a:cubicBezTo>
                  <a:cubicBezTo>
                    <a:pt x="34" y="102"/>
                    <a:pt x="35" y="103"/>
                    <a:pt x="35" y="105"/>
                  </a:cubicBezTo>
                  <a:lnTo>
                    <a:pt x="35" y="112"/>
                  </a:lnTo>
                  <a:close/>
                  <a:moveTo>
                    <a:pt x="35" y="92"/>
                  </a:moveTo>
                  <a:cubicBezTo>
                    <a:pt x="35" y="94"/>
                    <a:pt x="34" y="95"/>
                    <a:pt x="32" y="95"/>
                  </a:cubicBezTo>
                  <a:cubicBezTo>
                    <a:pt x="21" y="95"/>
                    <a:pt x="21" y="95"/>
                    <a:pt x="21" y="95"/>
                  </a:cubicBezTo>
                  <a:cubicBezTo>
                    <a:pt x="19" y="95"/>
                    <a:pt x="18" y="94"/>
                    <a:pt x="18" y="92"/>
                  </a:cubicBezTo>
                  <a:cubicBezTo>
                    <a:pt x="18" y="85"/>
                    <a:pt x="18" y="85"/>
                    <a:pt x="18" y="85"/>
                  </a:cubicBezTo>
                  <a:cubicBezTo>
                    <a:pt x="18" y="83"/>
                    <a:pt x="19" y="82"/>
                    <a:pt x="21" y="82"/>
                  </a:cubicBezTo>
                  <a:cubicBezTo>
                    <a:pt x="32" y="82"/>
                    <a:pt x="32" y="82"/>
                    <a:pt x="32" y="82"/>
                  </a:cubicBezTo>
                  <a:cubicBezTo>
                    <a:pt x="34" y="82"/>
                    <a:pt x="35" y="83"/>
                    <a:pt x="35" y="85"/>
                  </a:cubicBezTo>
                  <a:lnTo>
                    <a:pt x="35" y="92"/>
                  </a:lnTo>
                  <a:close/>
                  <a:moveTo>
                    <a:pt x="35" y="72"/>
                  </a:moveTo>
                  <a:cubicBezTo>
                    <a:pt x="35" y="73"/>
                    <a:pt x="34" y="74"/>
                    <a:pt x="32" y="74"/>
                  </a:cubicBezTo>
                  <a:cubicBezTo>
                    <a:pt x="21" y="74"/>
                    <a:pt x="21" y="74"/>
                    <a:pt x="21" y="74"/>
                  </a:cubicBezTo>
                  <a:cubicBezTo>
                    <a:pt x="19" y="74"/>
                    <a:pt x="18" y="73"/>
                    <a:pt x="18" y="72"/>
                  </a:cubicBezTo>
                  <a:cubicBezTo>
                    <a:pt x="18" y="64"/>
                    <a:pt x="18" y="64"/>
                    <a:pt x="18" y="64"/>
                  </a:cubicBezTo>
                  <a:cubicBezTo>
                    <a:pt x="18" y="62"/>
                    <a:pt x="19" y="61"/>
                    <a:pt x="21" y="61"/>
                  </a:cubicBezTo>
                  <a:cubicBezTo>
                    <a:pt x="32" y="61"/>
                    <a:pt x="32" y="61"/>
                    <a:pt x="32" y="61"/>
                  </a:cubicBezTo>
                  <a:cubicBezTo>
                    <a:pt x="34" y="61"/>
                    <a:pt x="35" y="62"/>
                    <a:pt x="35" y="64"/>
                  </a:cubicBezTo>
                  <a:lnTo>
                    <a:pt x="35" y="72"/>
                  </a:lnTo>
                  <a:close/>
                  <a:moveTo>
                    <a:pt x="61" y="112"/>
                  </a:moveTo>
                  <a:cubicBezTo>
                    <a:pt x="61" y="114"/>
                    <a:pt x="59" y="115"/>
                    <a:pt x="58" y="115"/>
                  </a:cubicBezTo>
                  <a:cubicBezTo>
                    <a:pt x="47" y="115"/>
                    <a:pt x="47" y="115"/>
                    <a:pt x="47" y="115"/>
                  </a:cubicBezTo>
                  <a:cubicBezTo>
                    <a:pt x="45" y="115"/>
                    <a:pt x="43" y="114"/>
                    <a:pt x="43" y="112"/>
                  </a:cubicBezTo>
                  <a:cubicBezTo>
                    <a:pt x="43" y="105"/>
                    <a:pt x="43" y="105"/>
                    <a:pt x="43" y="105"/>
                  </a:cubicBezTo>
                  <a:cubicBezTo>
                    <a:pt x="43" y="103"/>
                    <a:pt x="45" y="102"/>
                    <a:pt x="47" y="102"/>
                  </a:cubicBezTo>
                  <a:cubicBezTo>
                    <a:pt x="58" y="102"/>
                    <a:pt x="58" y="102"/>
                    <a:pt x="58" y="102"/>
                  </a:cubicBezTo>
                  <a:cubicBezTo>
                    <a:pt x="59" y="102"/>
                    <a:pt x="61" y="103"/>
                    <a:pt x="61" y="105"/>
                  </a:cubicBezTo>
                  <a:lnTo>
                    <a:pt x="61" y="112"/>
                  </a:lnTo>
                  <a:close/>
                  <a:moveTo>
                    <a:pt x="61" y="92"/>
                  </a:moveTo>
                  <a:cubicBezTo>
                    <a:pt x="61" y="94"/>
                    <a:pt x="59" y="95"/>
                    <a:pt x="58" y="95"/>
                  </a:cubicBezTo>
                  <a:cubicBezTo>
                    <a:pt x="47" y="95"/>
                    <a:pt x="47" y="95"/>
                    <a:pt x="47" y="95"/>
                  </a:cubicBezTo>
                  <a:cubicBezTo>
                    <a:pt x="45" y="95"/>
                    <a:pt x="43" y="94"/>
                    <a:pt x="43" y="92"/>
                  </a:cubicBezTo>
                  <a:cubicBezTo>
                    <a:pt x="43" y="85"/>
                    <a:pt x="43" y="85"/>
                    <a:pt x="43" y="85"/>
                  </a:cubicBezTo>
                  <a:cubicBezTo>
                    <a:pt x="43" y="83"/>
                    <a:pt x="45" y="82"/>
                    <a:pt x="47" y="82"/>
                  </a:cubicBezTo>
                  <a:cubicBezTo>
                    <a:pt x="58" y="82"/>
                    <a:pt x="58" y="82"/>
                    <a:pt x="58" y="82"/>
                  </a:cubicBezTo>
                  <a:cubicBezTo>
                    <a:pt x="59" y="82"/>
                    <a:pt x="61" y="83"/>
                    <a:pt x="61" y="85"/>
                  </a:cubicBezTo>
                  <a:lnTo>
                    <a:pt x="61" y="92"/>
                  </a:lnTo>
                  <a:close/>
                  <a:moveTo>
                    <a:pt x="61" y="72"/>
                  </a:moveTo>
                  <a:cubicBezTo>
                    <a:pt x="61" y="73"/>
                    <a:pt x="59" y="74"/>
                    <a:pt x="58" y="74"/>
                  </a:cubicBezTo>
                  <a:cubicBezTo>
                    <a:pt x="47" y="74"/>
                    <a:pt x="47" y="74"/>
                    <a:pt x="47" y="74"/>
                  </a:cubicBezTo>
                  <a:cubicBezTo>
                    <a:pt x="45" y="74"/>
                    <a:pt x="43" y="73"/>
                    <a:pt x="43" y="72"/>
                  </a:cubicBezTo>
                  <a:cubicBezTo>
                    <a:pt x="43" y="64"/>
                    <a:pt x="43" y="64"/>
                    <a:pt x="43" y="64"/>
                  </a:cubicBezTo>
                  <a:cubicBezTo>
                    <a:pt x="43" y="62"/>
                    <a:pt x="45" y="61"/>
                    <a:pt x="47" y="61"/>
                  </a:cubicBezTo>
                  <a:cubicBezTo>
                    <a:pt x="58" y="61"/>
                    <a:pt x="58" y="61"/>
                    <a:pt x="58" y="61"/>
                  </a:cubicBezTo>
                  <a:cubicBezTo>
                    <a:pt x="59" y="61"/>
                    <a:pt x="61" y="62"/>
                    <a:pt x="61" y="64"/>
                  </a:cubicBezTo>
                  <a:lnTo>
                    <a:pt x="61" y="72"/>
                  </a:lnTo>
                  <a:close/>
                  <a:moveTo>
                    <a:pt x="86" y="112"/>
                  </a:moveTo>
                  <a:cubicBezTo>
                    <a:pt x="86" y="114"/>
                    <a:pt x="85" y="115"/>
                    <a:pt x="83" y="115"/>
                  </a:cubicBezTo>
                  <a:cubicBezTo>
                    <a:pt x="72" y="115"/>
                    <a:pt x="72" y="115"/>
                    <a:pt x="72" y="115"/>
                  </a:cubicBezTo>
                  <a:cubicBezTo>
                    <a:pt x="70" y="115"/>
                    <a:pt x="69" y="114"/>
                    <a:pt x="69" y="112"/>
                  </a:cubicBezTo>
                  <a:cubicBezTo>
                    <a:pt x="69" y="104"/>
                    <a:pt x="69" y="104"/>
                    <a:pt x="69" y="104"/>
                  </a:cubicBezTo>
                  <a:cubicBezTo>
                    <a:pt x="69" y="103"/>
                    <a:pt x="70" y="102"/>
                    <a:pt x="72" y="102"/>
                  </a:cubicBezTo>
                  <a:cubicBezTo>
                    <a:pt x="83" y="102"/>
                    <a:pt x="83" y="102"/>
                    <a:pt x="83" y="102"/>
                  </a:cubicBezTo>
                  <a:cubicBezTo>
                    <a:pt x="85" y="102"/>
                    <a:pt x="86" y="103"/>
                    <a:pt x="86" y="104"/>
                  </a:cubicBezTo>
                  <a:lnTo>
                    <a:pt x="86" y="112"/>
                  </a:lnTo>
                  <a:close/>
                  <a:moveTo>
                    <a:pt x="86" y="92"/>
                  </a:moveTo>
                  <a:cubicBezTo>
                    <a:pt x="86" y="94"/>
                    <a:pt x="85" y="95"/>
                    <a:pt x="83" y="95"/>
                  </a:cubicBezTo>
                  <a:cubicBezTo>
                    <a:pt x="72" y="95"/>
                    <a:pt x="72" y="95"/>
                    <a:pt x="72" y="95"/>
                  </a:cubicBezTo>
                  <a:cubicBezTo>
                    <a:pt x="70" y="95"/>
                    <a:pt x="69" y="94"/>
                    <a:pt x="69" y="92"/>
                  </a:cubicBezTo>
                  <a:cubicBezTo>
                    <a:pt x="69" y="84"/>
                    <a:pt x="69" y="84"/>
                    <a:pt x="69" y="84"/>
                  </a:cubicBezTo>
                  <a:cubicBezTo>
                    <a:pt x="69" y="83"/>
                    <a:pt x="70" y="82"/>
                    <a:pt x="72" y="82"/>
                  </a:cubicBezTo>
                  <a:cubicBezTo>
                    <a:pt x="83" y="82"/>
                    <a:pt x="83" y="82"/>
                    <a:pt x="83" y="82"/>
                  </a:cubicBezTo>
                  <a:cubicBezTo>
                    <a:pt x="85" y="82"/>
                    <a:pt x="86" y="83"/>
                    <a:pt x="86" y="84"/>
                  </a:cubicBezTo>
                  <a:lnTo>
                    <a:pt x="86" y="92"/>
                  </a:lnTo>
                  <a:close/>
                  <a:moveTo>
                    <a:pt x="86" y="72"/>
                  </a:moveTo>
                  <a:cubicBezTo>
                    <a:pt x="86" y="73"/>
                    <a:pt x="85" y="74"/>
                    <a:pt x="83" y="74"/>
                  </a:cubicBezTo>
                  <a:cubicBezTo>
                    <a:pt x="72" y="74"/>
                    <a:pt x="72" y="74"/>
                    <a:pt x="72" y="74"/>
                  </a:cubicBezTo>
                  <a:cubicBezTo>
                    <a:pt x="70" y="74"/>
                    <a:pt x="69" y="73"/>
                    <a:pt x="69" y="72"/>
                  </a:cubicBezTo>
                  <a:cubicBezTo>
                    <a:pt x="69" y="64"/>
                    <a:pt x="69" y="64"/>
                    <a:pt x="69" y="64"/>
                  </a:cubicBezTo>
                  <a:cubicBezTo>
                    <a:pt x="69" y="62"/>
                    <a:pt x="70" y="61"/>
                    <a:pt x="72" y="61"/>
                  </a:cubicBezTo>
                  <a:cubicBezTo>
                    <a:pt x="83" y="61"/>
                    <a:pt x="83" y="61"/>
                    <a:pt x="83" y="61"/>
                  </a:cubicBezTo>
                  <a:cubicBezTo>
                    <a:pt x="85" y="61"/>
                    <a:pt x="86" y="62"/>
                    <a:pt x="86" y="64"/>
                  </a:cubicBezTo>
                  <a:lnTo>
                    <a:pt x="86" y="72"/>
                  </a:lnTo>
                  <a:close/>
                  <a:moveTo>
                    <a:pt x="87" y="48"/>
                  </a:moveTo>
                  <a:cubicBezTo>
                    <a:pt x="71" y="48"/>
                    <a:pt x="71" y="48"/>
                    <a:pt x="71" y="48"/>
                  </a:cubicBezTo>
                  <a:cubicBezTo>
                    <a:pt x="70" y="48"/>
                    <a:pt x="68" y="46"/>
                    <a:pt x="68" y="43"/>
                  </a:cubicBezTo>
                  <a:cubicBezTo>
                    <a:pt x="68" y="41"/>
                    <a:pt x="70" y="39"/>
                    <a:pt x="71" y="39"/>
                  </a:cubicBezTo>
                  <a:cubicBezTo>
                    <a:pt x="87" y="39"/>
                    <a:pt x="87" y="39"/>
                    <a:pt x="87" y="39"/>
                  </a:cubicBezTo>
                  <a:cubicBezTo>
                    <a:pt x="89" y="39"/>
                    <a:pt x="90" y="41"/>
                    <a:pt x="90" y="43"/>
                  </a:cubicBezTo>
                  <a:cubicBezTo>
                    <a:pt x="90" y="46"/>
                    <a:pt x="89" y="48"/>
                    <a:pt x="87" y="48"/>
                  </a:cubicBezTo>
                  <a:close/>
                  <a:moveTo>
                    <a:pt x="94" y="27"/>
                  </a:moveTo>
                  <a:cubicBezTo>
                    <a:pt x="94" y="30"/>
                    <a:pt x="92" y="32"/>
                    <a:pt x="90" y="32"/>
                  </a:cubicBezTo>
                  <a:cubicBezTo>
                    <a:pt x="14" y="32"/>
                    <a:pt x="14" y="32"/>
                    <a:pt x="14" y="32"/>
                  </a:cubicBezTo>
                  <a:cubicBezTo>
                    <a:pt x="12" y="32"/>
                    <a:pt x="10" y="30"/>
                    <a:pt x="10" y="27"/>
                  </a:cubicBezTo>
                  <a:cubicBezTo>
                    <a:pt x="10" y="16"/>
                    <a:pt x="10" y="16"/>
                    <a:pt x="10" y="16"/>
                  </a:cubicBezTo>
                  <a:cubicBezTo>
                    <a:pt x="10" y="14"/>
                    <a:pt x="12" y="12"/>
                    <a:pt x="14" y="12"/>
                  </a:cubicBezTo>
                  <a:cubicBezTo>
                    <a:pt x="90" y="12"/>
                    <a:pt x="90" y="12"/>
                    <a:pt x="90" y="12"/>
                  </a:cubicBezTo>
                  <a:cubicBezTo>
                    <a:pt x="92" y="12"/>
                    <a:pt x="94" y="14"/>
                    <a:pt x="94" y="16"/>
                  </a:cubicBezTo>
                  <a:lnTo>
                    <a:pt x="9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24" name="Freeform 256"/>
            <p:cNvSpPr/>
            <p:nvPr/>
          </p:nvSpPr>
          <p:spPr bwMode="auto">
            <a:xfrm>
              <a:off x="10977563" y="2100263"/>
              <a:ext cx="15875" cy="50800"/>
            </a:xfrm>
            <a:custGeom>
              <a:avLst/>
              <a:gdLst>
                <a:gd name="T0" fmla="*/ 5 w 5"/>
                <a:gd name="T1" fmla="*/ 14 h 16"/>
                <a:gd name="T2" fmla="*/ 2 w 5"/>
                <a:gd name="T3" fmla="*/ 16 h 16"/>
                <a:gd name="T4" fmla="*/ 2 w 5"/>
                <a:gd name="T5" fmla="*/ 16 h 16"/>
                <a:gd name="T6" fmla="*/ 0 w 5"/>
                <a:gd name="T7" fmla="*/ 14 h 16"/>
                <a:gd name="T8" fmla="*/ 0 w 5"/>
                <a:gd name="T9" fmla="*/ 2 h 16"/>
                <a:gd name="T10" fmla="*/ 2 w 5"/>
                <a:gd name="T11" fmla="*/ 0 h 16"/>
                <a:gd name="T12" fmla="*/ 2 w 5"/>
                <a:gd name="T13" fmla="*/ 0 h 16"/>
                <a:gd name="T14" fmla="*/ 5 w 5"/>
                <a:gd name="T15" fmla="*/ 2 h 16"/>
                <a:gd name="T16" fmla="*/ 5 w 5"/>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5" y="14"/>
                  </a:moveTo>
                  <a:cubicBezTo>
                    <a:pt x="5" y="15"/>
                    <a:pt x="4" y="16"/>
                    <a:pt x="2" y="16"/>
                  </a:cubicBezTo>
                  <a:cubicBezTo>
                    <a:pt x="2" y="16"/>
                    <a:pt x="2" y="16"/>
                    <a:pt x="2" y="16"/>
                  </a:cubicBezTo>
                  <a:cubicBezTo>
                    <a:pt x="1" y="16"/>
                    <a:pt x="0" y="15"/>
                    <a:pt x="0" y="14"/>
                  </a:cubicBezTo>
                  <a:cubicBezTo>
                    <a:pt x="0" y="2"/>
                    <a:pt x="0" y="2"/>
                    <a:pt x="0" y="2"/>
                  </a:cubicBezTo>
                  <a:cubicBezTo>
                    <a:pt x="0" y="1"/>
                    <a:pt x="1" y="0"/>
                    <a:pt x="2" y="0"/>
                  </a:cubicBezTo>
                  <a:cubicBezTo>
                    <a:pt x="2" y="0"/>
                    <a:pt x="2" y="0"/>
                    <a:pt x="2" y="0"/>
                  </a:cubicBezTo>
                  <a:cubicBezTo>
                    <a:pt x="4" y="0"/>
                    <a:pt x="5" y="1"/>
                    <a:pt x="5" y="2"/>
                  </a:cubicBezTo>
                  <a:lnTo>
                    <a:pt x="5"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grpSp>
      <p:grpSp>
        <p:nvGrpSpPr>
          <p:cNvPr id="26" name="组合 25"/>
          <p:cNvGrpSpPr/>
          <p:nvPr/>
        </p:nvGrpSpPr>
        <p:grpSpPr>
          <a:xfrm>
            <a:off x="6731794" y="2015424"/>
            <a:ext cx="722313" cy="501650"/>
            <a:chOff x="10083800" y="1362076"/>
            <a:chExt cx="722313" cy="501650"/>
          </a:xfrm>
          <a:solidFill>
            <a:schemeClr val="tx2">
              <a:lumMod val="50000"/>
            </a:schemeClr>
          </a:solidFill>
        </p:grpSpPr>
        <p:sp>
          <p:nvSpPr>
            <p:cNvPr id="27" name="Freeform 32"/>
            <p:cNvSpPr>
              <a:spLocks noEditPoints="1"/>
            </p:cNvSpPr>
            <p:nvPr/>
          </p:nvSpPr>
          <p:spPr bwMode="auto">
            <a:xfrm>
              <a:off x="10083800" y="1466851"/>
              <a:ext cx="722313" cy="361950"/>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1" h="105">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711"/>
                </a:solidFill>
                <a:effectLst/>
                <a:uLnTx/>
                <a:uFillTx/>
                <a:cs typeface="+mn-ea"/>
                <a:sym typeface="+mn-lt"/>
              </a:endParaRPr>
            </a:p>
          </p:txBody>
        </p:sp>
        <p:sp>
          <p:nvSpPr>
            <p:cNvPr id="28" name="Freeform 33"/>
            <p:cNvSpPr/>
            <p:nvPr/>
          </p:nvSpPr>
          <p:spPr bwMode="auto">
            <a:xfrm>
              <a:off x="10190163" y="1362076"/>
              <a:ext cx="509588" cy="501650"/>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711"/>
                </a:solidFill>
                <a:effectLst/>
                <a:uLnTx/>
                <a:uFillTx/>
                <a:cs typeface="+mn-ea"/>
                <a:sym typeface="+mn-lt"/>
              </a:endParaRPr>
            </a:p>
          </p:txBody>
        </p:sp>
      </p:grpSp>
      <p:grpSp>
        <p:nvGrpSpPr>
          <p:cNvPr id="29" name="组合 28"/>
          <p:cNvGrpSpPr/>
          <p:nvPr/>
        </p:nvGrpSpPr>
        <p:grpSpPr>
          <a:xfrm>
            <a:off x="6989764" y="4556561"/>
            <a:ext cx="565150" cy="455613"/>
            <a:chOff x="7165975" y="4948238"/>
            <a:chExt cx="565150" cy="455613"/>
          </a:xfrm>
          <a:solidFill>
            <a:schemeClr val="bg1"/>
          </a:solidFill>
        </p:grpSpPr>
        <p:sp>
          <p:nvSpPr>
            <p:cNvPr id="30" name="Freeform 155"/>
            <p:cNvSpPr>
              <a:spLocks noEditPoints="1"/>
            </p:cNvSpPr>
            <p:nvPr/>
          </p:nvSpPr>
          <p:spPr bwMode="auto">
            <a:xfrm>
              <a:off x="7165975" y="5100638"/>
              <a:ext cx="509588" cy="303213"/>
            </a:xfrm>
            <a:custGeom>
              <a:avLst/>
              <a:gdLst>
                <a:gd name="T0" fmla="*/ 90 w 321"/>
                <a:gd name="T1" fmla="*/ 73 h 191"/>
                <a:gd name="T2" fmla="*/ 90 w 321"/>
                <a:gd name="T3" fmla="*/ 191 h 191"/>
                <a:gd name="T4" fmla="*/ 141 w 321"/>
                <a:gd name="T5" fmla="*/ 191 h 191"/>
                <a:gd name="T6" fmla="*/ 141 w 321"/>
                <a:gd name="T7" fmla="*/ 73 h 191"/>
                <a:gd name="T8" fmla="*/ 115 w 321"/>
                <a:gd name="T9" fmla="*/ 50 h 191"/>
                <a:gd name="T10" fmla="*/ 90 w 321"/>
                <a:gd name="T11" fmla="*/ 73 h 191"/>
                <a:gd name="T12" fmla="*/ 0 w 321"/>
                <a:gd name="T13" fmla="*/ 191 h 191"/>
                <a:gd name="T14" fmla="*/ 53 w 321"/>
                <a:gd name="T15" fmla="*/ 191 h 191"/>
                <a:gd name="T16" fmla="*/ 53 w 321"/>
                <a:gd name="T17" fmla="*/ 101 h 191"/>
                <a:gd name="T18" fmla="*/ 0 w 321"/>
                <a:gd name="T19" fmla="*/ 146 h 191"/>
                <a:gd name="T20" fmla="*/ 0 w 321"/>
                <a:gd name="T21" fmla="*/ 191 h 191"/>
                <a:gd name="T22" fmla="*/ 268 w 321"/>
                <a:gd name="T23" fmla="*/ 45 h 191"/>
                <a:gd name="T24" fmla="*/ 268 w 321"/>
                <a:gd name="T25" fmla="*/ 191 h 191"/>
                <a:gd name="T26" fmla="*/ 321 w 321"/>
                <a:gd name="T27" fmla="*/ 191 h 191"/>
                <a:gd name="T28" fmla="*/ 321 w 321"/>
                <a:gd name="T29" fmla="*/ 0 h 191"/>
                <a:gd name="T30" fmla="*/ 268 w 321"/>
                <a:gd name="T31" fmla="*/ 45 h 191"/>
                <a:gd name="T32" fmla="*/ 178 w 321"/>
                <a:gd name="T33" fmla="*/ 103 h 191"/>
                <a:gd name="T34" fmla="*/ 178 w 321"/>
                <a:gd name="T35" fmla="*/ 191 h 191"/>
                <a:gd name="T36" fmla="*/ 231 w 321"/>
                <a:gd name="T37" fmla="*/ 191 h 191"/>
                <a:gd name="T38" fmla="*/ 231 w 321"/>
                <a:gd name="T39" fmla="*/ 75 h 191"/>
                <a:gd name="T40" fmla="*/ 188 w 321"/>
                <a:gd name="T41" fmla="*/ 112 h 191"/>
                <a:gd name="T42" fmla="*/ 178 w 321"/>
                <a:gd name="T43" fmla="*/ 10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1" h="191">
                  <a:moveTo>
                    <a:pt x="90" y="73"/>
                  </a:moveTo>
                  <a:lnTo>
                    <a:pt x="90" y="191"/>
                  </a:lnTo>
                  <a:lnTo>
                    <a:pt x="141" y="191"/>
                  </a:lnTo>
                  <a:lnTo>
                    <a:pt x="141" y="73"/>
                  </a:lnTo>
                  <a:lnTo>
                    <a:pt x="115" y="50"/>
                  </a:lnTo>
                  <a:lnTo>
                    <a:pt x="90" y="73"/>
                  </a:lnTo>
                  <a:close/>
                  <a:moveTo>
                    <a:pt x="0" y="191"/>
                  </a:moveTo>
                  <a:lnTo>
                    <a:pt x="53" y="191"/>
                  </a:lnTo>
                  <a:lnTo>
                    <a:pt x="53" y="101"/>
                  </a:lnTo>
                  <a:lnTo>
                    <a:pt x="0" y="146"/>
                  </a:lnTo>
                  <a:lnTo>
                    <a:pt x="0" y="191"/>
                  </a:lnTo>
                  <a:close/>
                  <a:moveTo>
                    <a:pt x="268" y="45"/>
                  </a:moveTo>
                  <a:lnTo>
                    <a:pt x="268" y="191"/>
                  </a:lnTo>
                  <a:lnTo>
                    <a:pt x="321" y="191"/>
                  </a:lnTo>
                  <a:lnTo>
                    <a:pt x="321" y="0"/>
                  </a:lnTo>
                  <a:lnTo>
                    <a:pt x="268" y="45"/>
                  </a:lnTo>
                  <a:close/>
                  <a:moveTo>
                    <a:pt x="178" y="103"/>
                  </a:moveTo>
                  <a:lnTo>
                    <a:pt x="178" y="191"/>
                  </a:lnTo>
                  <a:lnTo>
                    <a:pt x="231" y="191"/>
                  </a:lnTo>
                  <a:lnTo>
                    <a:pt x="231" y="75"/>
                  </a:lnTo>
                  <a:lnTo>
                    <a:pt x="188" y="112"/>
                  </a:lnTo>
                  <a:lnTo>
                    <a:pt x="178"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sp>
          <p:nvSpPr>
            <p:cNvPr id="31" name="Freeform 156"/>
            <p:cNvSpPr/>
            <p:nvPr/>
          </p:nvSpPr>
          <p:spPr bwMode="auto">
            <a:xfrm>
              <a:off x="7165975" y="4948238"/>
              <a:ext cx="565150" cy="330200"/>
            </a:xfrm>
            <a:custGeom>
              <a:avLst/>
              <a:gdLst>
                <a:gd name="T0" fmla="*/ 356 w 356"/>
                <a:gd name="T1" fmla="*/ 0 h 208"/>
                <a:gd name="T2" fmla="*/ 255 w 356"/>
                <a:gd name="T3" fmla="*/ 0 h 208"/>
                <a:gd name="T4" fmla="*/ 298 w 356"/>
                <a:gd name="T5" fmla="*/ 40 h 208"/>
                <a:gd name="T6" fmla="*/ 188 w 356"/>
                <a:gd name="T7" fmla="*/ 135 h 208"/>
                <a:gd name="T8" fmla="*/ 115 w 356"/>
                <a:gd name="T9" fmla="*/ 73 h 208"/>
                <a:gd name="T10" fmla="*/ 0 w 356"/>
                <a:gd name="T11" fmla="*/ 167 h 208"/>
                <a:gd name="T12" fmla="*/ 0 w 356"/>
                <a:gd name="T13" fmla="*/ 208 h 208"/>
                <a:gd name="T14" fmla="*/ 115 w 356"/>
                <a:gd name="T15" fmla="*/ 113 h 208"/>
                <a:gd name="T16" fmla="*/ 188 w 356"/>
                <a:gd name="T17" fmla="*/ 176 h 208"/>
                <a:gd name="T18" fmla="*/ 319 w 356"/>
                <a:gd name="T19" fmla="*/ 64 h 208"/>
                <a:gd name="T20" fmla="*/ 356 w 356"/>
                <a:gd name="T21" fmla="*/ 98 h 208"/>
                <a:gd name="T22" fmla="*/ 356 w 356"/>
                <a:gd name="T23"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6" h="208">
                  <a:moveTo>
                    <a:pt x="356" y="0"/>
                  </a:moveTo>
                  <a:lnTo>
                    <a:pt x="255" y="0"/>
                  </a:lnTo>
                  <a:lnTo>
                    <a:pt x="298" y="40"/>
                  </a:lnTo>
                  <a:lnTo>
                    <a:pt x="188" y="135"/>
                  </a:lnTo>
                  <a:lnTo>
                    <a:pt x="115" y="73"/>
                  </a:lnTo>
                  <a:lnTo>
                    <a:pt x="0" y="167"/>
                  </a:lnTo>
                  <a:lnTo>
                    <a:pt x="0" y="208"/>
                  </a:lnTo>
                  <a:lnTo>
                    <a:pt x="115" y="113"/>
                  </a:lnTo>
                  <a:lnTo>
                    <a:pt x="188" y="176"/>
                  </a:lnTo>
                  <a:lnTo>
                    <a:pt x="319" y="64"/>
                  </a:lnTo>
                  <a:lnTo>
                    <a:pt x="356" y="98"/>
                  </a:lnTo>
                  <a:lnTo>
                    <a:pt x="35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grpSp>
      <p:grpSp>
        <p:nvGrpSpPr>
          <p:cNvPr id="32" name="组合 31"/>
          <p:cNvGrpSpPr/>
          <p:nvPr/>
        </p:nvGrpSpPr>
        <p:grpSpPr>
          <a:xfrm>
            <a:off x="318901" y="1814632"/>
            <a:ext cx="4392930" cy="4279265"/>
            <a:chOff x="6649102" y="1902931"/>
            <a:chExt cx="4392930" cy="4279265"/>
          </a:xfrm>
        </p:grpSpPr>
        <p:sp>
          <p:nvSpPr>
            <p:cNvPr id="33" name="文本框 32"/>
            <p:cNvSpPr txBox="1"/>
            <p:nvPr/>
          </p:nvSpPr>
          <p:spPr>
            <a:xfrm>
              <a:off x="7900355" y="1902931"/>
              <a:ext cx="2674843" cy="460375"/>
            </a:xfrm>
            <a:prstGeom prst="rect">
              <a:avLst/>
            </a:prstGeom>
            <a:noFill/>
          </p:spPr>
          <p:txBody>
            <a:bodyPr wrap="square" rtlCol="0">
              <a:spAutoFit/>
            </a:bodyPr>
            <a:lstStyle/>
            <a:p>
              <a:pPr marL="0" marR="0" lvl="0" indent="0" algn="r" defTabSz="914400" rtl="0" eaLnBrk="1" fontAlgn="auto" latinLnBrk="0" hangingPunct="1">
                <a:lnSpc>
                  <a:spcPct val="100000"/>
                </a:lnSpc>
                <a:spcBef>
                  <a:spcPct val="0"/>
                </a:spcBef>
                <a:spcAft>
                  <a:spcPct val="0"/>
                </a:spcAft>
                <a:buClrTx/>
                <a:buSzTx/>
                <a:buFontTx/>
                <a:buNone/>
                <a:defRPr/>
              </a:pPr>
              <a:r>
                <a:rPr lang="zh-CN" altLang="en-US" sz="2400" b="1" dirty="0">
                  <a:solidFill>
                    <a:prstClr val="white"/>
                  </a:solidFill>
                  <a:cs typeface="+mn-ea"/>
                  <a:sym typeface="+mn-lt"/>
                </a:rPr>
                <a:t>数据采集与</a:t>
              </a:r>
              <a:r>
                <a:rPr lang="zh-CN" altLang="en-US" sz="2400" b="1" dirty="0">
                  <a:solidFill>
                    <a:prstClr val="white"/>
                  </a:solidFill>
                  <a:cs typeface="+mn-ea"/>
                  <a:sym typeface="+mn-lt"/>
                </a:rPr>
                <a:t>预处理</a:t>
              </a:r>
              <a:endParaRPr lang="zh-CN" altLang="en-US" sz="2400" b="1" dirty="0">
                <a:solidFill>
                  <a:prstClr val="white"/>
                </a:solidFill>
                <a:cs typeface="+mn-ea"/>
                <a:sym typeface="+mn-lt"/>
              </a:endParaRPr>
            </a:p>
          </p:txBody>
        </p:sp>
        <p:sp>
          <p:nvSpPr>
            <p:cNvPr id="34" name="文本框 14"/>
            <p:cNvSpPr txBox="1"/>
            <p:nvPr/>
          </p:nvSpPr>
          <p:spPr>
            <a:xfrm>
              <a:off x="6649102" y="2397596"/>
              <a:ext cx="4392930" cy="378460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zh-CN" altLang="en-US" sz="1600" b="0" i="0" dirty="0">
                  <a:solidFill>
                    <a:schemeClr val="bg1"/>
                  </a:solidFill>
                  <a:effectLst/>
                  <a:latin typeface="-apple-system"/>
                </a:rPr>
                <a:t>使用开源工具OpenDigger中采集的数据top300_metrics，并通过数据清理和预处理技术处理这些数据，确保数据的质量和一致性。</a:t>
              </a:r>
              <a:endParaRPr lang="zh-CN" altLang="en-US" sz="1600" b="0" i="0" dirty="0">
                <a:solidFill>
                  <a:schemeClr val="bg1"/>
                </a:solidFill>
                <a:effectLst/>
                <a:latin typeface="-apple-system"/>
              </a:endParaRPr>
            </a:p>
            <a:p>
              <a:pPr algn="r">
                <a:lnSpc>
                  <a:spcPct val="150000"/>
                </a:lnSpc>
              </a:pPr>
              <a:r>
                <a:rPr lang="zh-CN" altLang="en-US" sz="1600" b="0" i="0" dirty="0">
                  <a:solidFill>
                    <a:schemeClr val="bg1"/>
                  </a:solidFill>
                  <a:effectLst/>
                  <a:latin typeface="-apple-system"/>
                </a:rPr>
                <a:t>具体包括：</a:t>
              </a:r>
              <a:endParaRPr lang="zh-CN" altLang="en-US" sz="1600" b="0" i="0" dirty="0">
                <a:solidFill>
                  <a:schemeClr val="bg1"/>
                </a:solidFill>
                <a:effectLst/>
                <a:latin typeface="-apple-system"/>
              </a:endParaRPr>
            </a:p>
            <a:p>
              <a:pPr algn="r">
                <a:lnSpc>
                  <a:spcPct val="150000"/>
                </a:lnSpc>
              </a:pPr>
              <a:r>
                <a:rPr lang="zh-CN" altLang="en-US" sz="1600" b="0" i="0" dirty="0">
                  <a:solidFill>
                    <a:schemeClr val="bg1"/>
                  </a:solidFill>
                  <a:effectLst/>
                  <a:latin typeface="-apple-system"/>
                </a:rPr>
                <a:t>	处理缺失值：采用合理的方法处理缺失数据，如删除无关列、用均值或中位数填充数值型字段等。</a:t>
              </a:r>
              <a:endParaRPr lang="zh-CN" altLang="en-US" sz="1600" b="0" i="0" dirty="0">
                <a:solidFill>
                  <a:schemeClr val="bg1"/>
                </a:solidFill>
                <a:effectLst/>
                <a:latin typeface="-apple-system"/>
              </a:endParaRPr>
            </a:p>
            <a:p>
              <a:pPr algn="r">
                <a:lnSpc>
                  <a:spcPct val="150000"/>
                </a:lnSpc>
              </a:pPr>
              <a:r>
                <a:rPr lang="zh-CN" altLang="en-US" sz="1600" b="0" i="0" dirty="0">
                  <a:solidFill>
                    <a:schemeClr val="bg1"/>
                  </a:solidFill>
                  <a:effectLst/>
                  <a:latin typeface="-apple-system"/>
                </a:rPr>
                <a:t>	处理异常值：通过设定合理的上下限范围来识别并处理异常值，如直接删除异常值记录或将其修正为合理的值</a:t>
              </a:r>
              <a:r>
                <a:rPr lang="zh-CN" altLang="en-US" sz="1400" b="0" i="0" dirty="0">
                  <a:solidFill>
                    <a:schemeClr val="bg1"/>
                  </a:solidFill>
                  <a:effectLst/>
                  <a:latin typeface="-apple-system"/>
                </a:rPr>
                <a:t>。</a:t>
              </a:r>
              <a:endParaRPr lang="zh-CN" altLang="en-US" sz="1400" b="0" i="0" dirty="0">
                <a:solidFill>
                  <a:schemeClr val="bg1"/>
                </a:solidFill>
                <a:effectLst/>
                <a:latin typeface="-apple-system"/>
              </a:endParaRPr>
            </a:p>
          </p:txBody>
        </p:sp>
      </p:grpSp>
      <p:grpSp>
        <p:nvGrpSpPr>
          <p:cNvPr id="41" name="组合 40"/>
          <p:cNvGrpSpPr/>
          <p:nvPr/>
        </p:nvGrpSpPr>
        <p:grpSpPr>
          <a:xfrm>
            <a:off x="7803992" y="3095109"/>
            <a:ext cx="3857880" cy="2656171"/>
            <a:chOff x="7624765" y="395960"/>
            <a:chExt cx="3857880" cy="3775938"/>
          </a:xfrm>
        </p:grpSpPr>
        <p:sp>
          <p:nvSpPr>
            <p:cNvPr id="42" name="文本框 41"/>
            <p:cNvSpPr txBox="1"/>
            <p:nvPr/>
          </p:nvSpPr>
          <p:spPr>
            <a:xfrm>
              <a:off x="7624765" y="395960"/>
              <a:ext cx="3307080" cy="917141"/>
            </a:xfrm>
            <a:prstGeom prst="rect">
              <a:avLst/>
            </a:prstGeom>
            <a:noFill/>
          </p:spPr>
          <p:txBody>
            <a:bodyPr wrap="square" rtlCol="0">
              <a:spAutoFit/>
            </a:bodyPr>
            <a:lstStyle/>
            <a:p>
              <a:pPr marL="0" marR="0" lvl="0" indent="0" algn="just" defTabSz="914400" rtl="0" eaLnBrk="1" fontAlgn="auto" latinLnBrk="0" hangingPunct="1">
                <a:lnSpc>
                  <a:spcPct val="150000"/>
                </a:lnSpc>
                <a:spcBef>
                  <a:spcPct val="0"/>
                </a:spcBef>
                <a:spcAft>
                  <a:spcPct val="0"/>
                </a:spcAft>
                <a:buClrTx/>
                <a:buSzTx/>
                <a:buFontTx/>
                <a:buNone/>
                <a:defRPr/>
              </a:pPr>
              <a:r>
                <a:rPr kumimoji="0" lang="zh-CN" altLang="en-US" sz="2400" b="1" i="0" u="none" strike="noStrike" kern="1200" cap="none" spc="0" normalizeH="0" baseline="0" noProof="0" dirty="0">
                  <a:ln>
                    <a:noFill/>
                  </a:ln>
                  <a:solidFill>
                    <a:prstClr val="white"/>
                  </a:solidFill>
                  <a:effectLst/>
                  <a:uLnTx/>
                  <a:uFillTx/>
                  <a:cs typeface="+mn-ea"/>
                  <a:sym typeface="+mn-lt"/>
                </a:rPr>
                <a:t>数据可视化与算法优化</a:t>
              </a:r>
              <a:endParaRPr kumimoji="0" lang="zh-CN" altLang="en-US" sz="2400" b="1" i="0" u="none" strike="noStrike" kern="1200" cap="none" spc="0" normalizeH="0" baseline="0" noProof="0" dirty="0">
                <a:ln>
                  <a:noFill/>
                </a:ln>
                <a:solidFill>
                  <a:prstClr val="white"/>
                </a:solidFill>
                <a:effectLst/>
                <a:uLnTx/>
                <a:uFillTx/>
                <a:cs typeface="+mn-ea"/>
                <a:sym typeface="+mn-lt"/>
              </a:endParaRPr>
            </a:p>
          </p:txBody>
        </p:sp>
        <p:sp>
          <p:nvSpPr>
            <p:cNvPr id="43" name="文本框 14"/>
            <p:cNvSpPr txBox="1"/>
            <p:nvPr/>
          </p:nvSpPr>
          <p:spPr>
            <a:xfrm>
              <a:off x="7624765" y="1416863"/>
              <a:ext cx="3857880" cy="275503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ct val="0"/>
                </a:spcBef>
                <a:spcAft>
                  <a:spcPct val="0"/>
                </a:spcAft>
                <a:buClrTx/>
                <a:buSzTx/>
                <a:buFontTx/>
                <a:buNone/>
                <a:defRPr/>
              </a:pPr>
              <a:r>
                <a:rPr lang="zh-CN" altLang="zh-CN" sz="1600" kern="100" dirty="0">
                  <a:solidFill>
                    <a:schemeClr val="bg1"/>
                  </a:solidFill>
                  <a:effectLst/>
                  <a:latin typeface="+mn-ea"/>
                  <a:cs typeface="Times New Roman" panose="02020603050405020304" pitchFamily="18" charset="0"/>
                </a:rPr>
                <a:t>利用dataease进行数据可视化，将复杂的数据经过整合处理以图表形式呈现，便于用户理解和分析。同时，尝试了一种新的算法来统一多维度数据进行健康评估，进一步提升了数据的可读性和可解释性</a:t>
              </a:r>
              <a:endParaRPr lang="zh-CN" altLang="zh-CN" sz="1600" kern="100" dirty="0">
                <a:solidFill>
                  <a:schemeClr val="bg1"/>
                </a:solidFill>
                <a:effectLst/>
                <a:latin typeface="+mn-ea"/>
                <a:cs typeface="Times New Roman" panose="02020603050405020304" pitchFamily="18" charset="0"/>
              </a:endParaRPr>
            </a:p>
          </p:txBody>
        </p:sp>
      </p:grpSp>
      <p:sp>
        <p:nvSpPr>
          <p:cNvPr id="44" name="TextBox 39"/>
          <p:cNvSpPr txBox="1"/>
          <p:nvPr/>
        </p:nvSpPr>
        <p:spPr>
          <a:xfrm>
            <a:off x="319378" y="344615"/>
            <a:ext cx="3027680" cy="583565"/>
          </a:xfrm>
          <a:prstGeom prst="rect">
            <a:avLst/>
          </a:prstGeom>
          <a:noFill/>
        </p:spPr>
        <p:txBody>
          <a:bodyPr wrap="none" rtlCol="0">
            <a:spAutoFit/>
          </a:bodyPr>
          <a:lstStyle/>
          <a:p>
            <a:r>
              <a:rPr lang="zh-CN" altLang="en-US" sz="3200" b="1" dirty="0">
                <a:solidFill>
                  <a:schemeClr val="bg1"/>
                </a:solidFill>
                <a:cs typeface="+mn-ea"/>
                <a:sym typeface="+mn-lt"/>
              </a:rPr>
              <a:t>技术创新</a:t>
            </a:r>
            <a:r>
              <a:rPr lang="zh-CN" altLang="en-US" sz="3200" b="1" dirty="0">
                <a:solidFill>
                  <a:schemeClr val="bg1"/>
                </a:solidFill>
                <a:cs typeface="+mn-ea"/>
                <a:sym typeface="+mn-lt"/>
              </a:rPr>
              <a:t>性分析</a:t>
            </a:r>
            <a:endParaRPr lang="zh-CN" altLang="en-US" sz="32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4000">
        <p:random/>
      </p:transition>
    </mc:Choice>
    <mc:Fallback>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000" fill="hold"/>
                                        <p:tgtEl>
                                          <p:spTgt spid="18"/>
                                        </p:tgtEl>
                                        <p:attrNameLst>
                                          <p:attrName>ppt_x</p:attrName>
                                        </p:attrNameLst>
                                      </p:cBhvr>
                                      <p:tavLst>
                                        <p:tav tm="0">
                                          <p:val>
                                            <p:strVal val="1+#ppt_w/2"/>
                                          </p:val>
                                        </p:tav>
                                        <p:tav tm="100000">
                                          <p:val>
                                            <p:strVal val="#ppt_x"/>
                                          </p:val>
                                        </p:tav>
                                      </p:tavLst>
                                    </p:anim>
                                    <p:anim calcmode="lin" valueType="num">
                                      <p:cBhvr additive="base">
                                        <p:cTn id="12" dur="1000" fill="hold"/>
                                        <p:tgtEl>
                                          <p:spTgt spid="18"/>
                                        </p:tgtEl>
                                        <p:attrNameLst>
                                          <p:attrName>ppt_y</p:attrName>
                                        </p:attrNameLst>
                                      </p:cBhvr>
                                      <p:tavLst>
                                        <p:tav tm="0">
                                          <p:val>
                                            <p:strVal val="#ppt_y"/>
                                          </p:val>
                                        </p:tav>
                                        <p:tav tm="100000">
                                          <p:val>
                                            <p:strVal val="#ppt_y"/>
                                          </p:val>
                                        </p:tav>
                                      </p:tavLst>
                                    </p:anim>
                                  </p:childTnLst>
                                </p:cTn>
                              </p:par>
                              <p:par>
                                <p:cTn id="13" presetID="50" presetClass="entr" presetSubtype="0" decel="10000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1000" fill="hold"/>
                                        <p:tgtEl>
                                          <p:spTgt spid="32"/>
                                        </p:tgtEl>
                                        <p:attrNameLst>
                                          <p:attrName>ppt_w</p:attrName>
                                        </p:attrNameLst>
                                      </p:cBhvr>
                                      <p:tavLst>
                                        <p:tav tm="0">
                                          <p:val>
                                            <p:strVal val="#ppt_w+.3"/>
                                          </p:val>
                                        </p:tav>
                                        <p:tav tm="100000">
                                          <p:val>
                                            <p:strVal val="#ppt_w"/>
                                          </p:val>
                                        </p:tav>
                                      </p:tavLst>
                                    </p:anim>
                                    <p:anim calcmode="lin" valueType="num">
                                      <p:cBhvr>
                                        <p:cTn id="16" dur="1000" fill="hold"/>
                                        <p:tgtEl>
                                          <p:spTgt spid="32"/>
                                        </p:tgtEl>
                                        <p:attrNameLst>
                                          <p:attrName>ppt_h</p:attrName>
                                        </p:attrNameLst>
                                      </p:cBhvr>
                                      <p:tavLst>
                                        <p:tav tm="0">
                                          <p:val>
                                            <p:strVal val="#ppt_h"/>
                                          </p:val>
                                        </p:tav>
                                        <p:tav tm="100000">
                                          <p:val>
                                            <p:strVal val="#ppt_h"/>
                                          </p:val>
                                        </p:tav>
                                      </p:tavLst>
                                    </p:anim>
                                    <p:animEffect transition="in" filter="fade">
                                      <p:cBhvr>
                                        <p:cTn id="17" dur="1000"/>
                                        <p:tgtEl>
                                          <p:spTgt spid="32"/>
                                        </p:tgtEl>
                                      </p:cBhvr>
                                    </p:animEffect>
                                  </p:childTnLst>
                                </p:cTn>
                              </p:par>
                              <p:par>
                                <p:cTn id="18" presetID="50" presetClass="entr" presetSubtype="0" decel="100000" fill="hold" nodeType="with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p:cTn id="20" dur="1000" fill="hold"/>
                                        <p:tgtEl>
                                          <p:spTgt spid="41"/>
                                        </p:tgtEl>
                                        <p:attrNameLst>
                                          <p:attrName>ppt_w</p:attrName>
                                        </p:attrNameLst>
                                      </p:cBhvr>
                                      <p:tavLst>
                                        <p:tav tm="0">
                                          <p:val>
                                            <p:strVal val="#ppt_w+.3"/>
                                          </p:val>
                                        </p:tav>
                                        <p:tav tm="100000">
                                          <p:val>
                                            <p:strVal val="#ppt_w"/>
                                          </p:val>
                                        </p:tav>
                                      </p:tavLst>
                                    </p:anim>
                                    <p:anim calcmode="lin" valueType="num">
                                      <p:cBhvr>
                                        <p:cTn id="21" dur="1000" fill="hold"/>
                                        <p:tgtEl>
                                          <p:spTgt spid="41"/>
                                        </p:tgtEl>
                                        <p:attrNameLst>
                                          <p:attrName>ppt_h</p:attrName>
                                        </p:attrNameLst>
                                      </p:cBhvr>
                                      <p:tavLst>
                                        <p:tav tm="0">
                                          <p:val>
                                            <p:strVal val="#ppt_h"/>
                                          </p:val>
                                        </p:tav>
                                        <p:tav tm="100000">
                                          <p:val>
                                            <p:strVal val="#ppt_h"/>
                                          </p:val>
                                        </p:tav>
                                      </p:tavLst>
                                    </p:anim>
                                    <p:animEffect transition="in" filter="fade">
                                      <p:cBhvr>
                                        <p:cTn id="22" dur="1000"/>
                                        <p:tgtEl>
                                          <p:spTgt spid="41"/>
                                        </p:tgtEl>
                                      </p:cBhvr>
                                    </p:animEffect>
                                  </p:childTnLst>
                                </p:cTn>
                              </p:par>
                              <p:par>
                                <p:cTn id="23" presetID="10" presetClass="entr" presetSubtype="0" fill="hold" nodeType="withEffect">
                                  <p:stCondLst>
                                    <p:cond delay="30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10" presetClass="entr" presetSubtype="0" fill="hold" nodeType="withEffect">
                                  <p:stCondLst>
                                    <p:cond delay="30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nodeType="withEffect">
                                  <p:stCondLst>
                                    <p:cond delay="30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bldLvl="0" animBg="1"/>
    </p:bldLst>
  </p:timing>
</p:sld>
</file>

<file path=ppt/tags/tag1.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ISPRING_PRESENTATION_TITLE" val="炫酷科技风区块链介绍PPT模版"/>
  <p:tag name="KSO_WPP_MARK_KEY" val="877dc0a8-af90-46fb-82da-76ed80e27020"/>
  <p:tag name="COMMONDATA" val="eyJoZGlkIjoiOTYzYzAxYTA0ZjZkZDJlZjY3OTFkMTNiZTE0M2Q4MjYifQ=="/>
</p:tagLst>
</file>

<file path=ppt/theme/theme1.xml><?xml version="1.0" encoding="utf-8"?>
<a:theme xmlns:a="http://schemas.openxmlformats.org/drawingml/2006/main" name="第一PPT，www.1ppt.com">
  <a:themeElements>
    <a:clrScheme name="自定义 239">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FFFF"/>
      </a:hlink>
      <a:folHlink>
        <a:srgbClr val="FFFFFF"/>
      </a:folHlink>
    </a:clrScheme>
    <a:fontScheme name="drspzkjy">
      <a:majorFont>
        <a:latin typeface="Arial"/>
        <a:ea typeface="等线"/>
        <a:cs typeface=""/>
      </a:majorFont>
      <a:minorFont>
        <a:latin typeface="Arial"/>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rspzkjy">
      <a:majorFont>
        <a:latin typeface="Arial"/>
        <a:ea typeface="等线"/>
        <a:cs typeface=""/>
      </a:majorFont>
      <a:minorFont>
        <a:latin typeface="Arial"/>
        <a:ea typeface="等线"/>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等线 Light"/>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等线"/>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4328</Words>
  <Application>WPS 演示</Application>
  <PresentationFormat>宽屏</PresentationFormat>
  <Paragraphs>233</Paragraphs>
  <Slides>22</Slides>
  <Notes>22</Notes>
  <HiddenSlides>0</HiddenSlides>
  <MMClips>0</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22</vt:i4>
      </vt:variant>
    </vt:vector>
  </HeadingPairs>
  <TitlesOfParts>
    <vt:vector size="48" baseType="lpstr">
      <vt:lpstr>Arial</vt:lpstr>
      <vt:lpstr>宋体</vt:lpstr>
      <vt:lpstr>Wingdings</vt:lpstr>
      <vt:lpstr>微软雅黑</vt:lpstr>
      <vt:lpstr>Agency FB</vt:lpstr>
      <vt:lpstr>-apple-system</vt:lpstr>
      <vt:lpstr>Segoe Print</vt:lpstr>
      <vt:lpstr>Times New Roman</vt:lpstr>
      <vt:lpstr>等线</vt:lpstr>
      <vt:lpstr>Arial Unicode MS</vt:lpstr>
      <vt:lpstr>Calibri</vt:lpstr>
      <vt:lpstr>Arial</vt:lpstr>
      <vt:lpstr>Segoe UI</vt:lpstr>
      <vt:lpstr>等线 Light</vt:lpstr>
      <vt:lpstr>华文中宋</vt:lpstr>
      <vt:lpstr>黑体</vt:lpstr>
      <vt:lpstr>华文行楷</vt:lpstr>
      <vt:lpstr>华文细黑</vt:lpstr>
      <vt:lpstr>华文彩云</vt:lpstr>
      <vt:lpstr>华文宋体</vt:lpstr>
      <vt:lpstr>华文琥珀</vt:lpstr>
      <vt:lpstr>微软雅黑 Light</vt:lpstr>
      <vt:lpstr>新宋体</vt:lpstr>
      <vt:lpstr>楷体</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dc:title>
  <dc:creator/>
  <cp:keywords>www.1ppt.com</cp:keywords>
  <dc:description>www.1ppt.com</dc:description>
  <cp:lastModifiedBy>HP</cp:lastModifiedBy>
  <cp:revision>3</cp:revision>
  <dcterms:created xsi:type="dcterms:W3CDTF">2018-03-24T12:22:00Z</dcterms:created>
  <dcterms:modified xsi:type="dcterms:W3CDTF">2024-12-08T12:05:44Z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7E20ADAB716C40B88A3A7E4655C89EA3_12</vt:lpwstr>
  </property>
  <property fmtid="{D5CDD505-2E9C-101B-9397-08002B2CF9AE}" pid="3" name="KSOProductBuildVer">
    <vt:lpwstr>2052-11.1.0.12165</vt:lpwstr>
  </property>
</Properties>
</file>